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8"/>
  </p:notesMasterIdLst>
  <p:handoutMasterIdLst>
    <p:handoutMasterId r:id="rId39"/>
  </p:handoutMasterIdLst>
  <p:sldIdLst>
    <p:sldId id="330" r:id="rId8"/>
    <p:sldId id="465" r:id="rId9"/>
    <p:sldId id="450" r:id="rId10"/>
    <p:sldId id="451" r:id="rId11"/>
    <p:sldId id="467" r:id="rId12"/>
    <p:sldId id="475" r:id="rId13"/>
    <p:sldId id="468" r:id="rId14"/>
    <p:sldId id="469" r:id="rId15"/>
    <p:sldId id="470" r:id="rId16"/>
    <p:sldId id="487" r:id="rId17"/>
    <p:sldId id="471" r:id="rId18"/>
    <p:sldId id="472" r:id="rId19"/>
    <p:sldId id="473" r:id="rId20"/>
    <p:sldId id="476" r:id="rId21"/>
    <p:sldId id="477" r:id="rId22"/>
    <p:sldId id="478" r:id="rId23"/>
    <p:sldId id="479" r:id="rId24"/>
    <p:sldId id="480" r:id="rId25"/>
    <p:sldId id="481" r:id="rId26"/>
    <p:sldId id="482" r:id="rId27"/>
    <p:sldId id="483" r:id="rId28"/>
    <p:sldId id="484" r:id="rId29"/>
    <p:sldId id="485" r:id="rId30"/>
    <p:sldId id="486" r:id="rId31"/>
    <p:sldId id="459" r:id="rId32"/>
    <p:sldId id="474" r:id="rId33"/>
    <p:sldId id="462" r:id="rId34"/>
    <p:sldId id="463" r:id="rId35"/>
    <p:sldId id="466" r:id="rId36"/>
    <p:sldId id="446" r:id="rId37"/>
  </p:sldIdLst>
  <p:sldSz cx="12188825" cy="6858000"/>
  <p:notesSz cx="6858000" cy="9296400"/>
  <p:embeddedFontLst>
    <p:embeddedFont>
      <p:font typeface="Wingdings 3" panose="05040102010807070707" pitchFamily="18" charset="2"/>
      <p:regular r:id="rId40"/>
    </p:embeddedFont>
    <p:embeddedFont>
      <p:font typeface="Segoe UI" panose="020B0502040204020203" pitchFamily="34" charset="0"/>
      <p:regular r:id="rId41"/>
      <p:bold r:id="rId42"/>
      <p:italic r:id="rId43"/>
      <p:boldItalic r:id="rId44"/>
    </p:embeddedFont>
    <p:embeddedFont>
      <p:font typeface="Segoe UI Light" panose="020B0502040204020203" pitchFamily="34" charset="0"/>
      <p:regular r:id="rId45"/>
      <p:italic r:id="rId46"/>
    </p:embeddedFont>
    <p:embeddedFont>
      <p:font typeface="Consolas" panose="020B0609020204030204" pitchFamily="49" charset="0"/>
      <p:regular r:id="rId47"/>
      <p:bold r:id="rId48"/>
      <p:italic r:id="rId49"/>
      <p:boldItalic r:id="rId5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1373" autoAdjust="0"/>
  </p:normalViewPr>
  <p:slideViewPr>
    <p:cSldViewPr snapToGrid="0">
      <p:cViewPr varScale="1">
        <p:scale>
          <a:sx n="71" d="100"/>
          <a:sy n="71" d="100"/>
        </p:scale>
        <p:origin x="1830" y="7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3.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11/19/2013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11/19/2013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403186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tx1"/>
                </a:solidFill>
                <a:effectLst/>
                <a:latin typeface="Segoe UI" pitchFamily="34" charset="0"/>
                <a:ea typeface="+mn-ea"/>
                <a:cs typeface="+mn-cs"/>
              </a:rPr>
              <a:t>The infrastructure of each Windows Azure data center is notionally divided into multiple sections known as fault domains. These sections of the infrastructure (which are not necessarily individual servers or server racks) are designed in such a way that a failure of one fault domain is extremely unlikely to affect any other fault domain. When you deploy a service, the Windows Azure Fabric Controller automatically locates the roles in at least two different fault domains so that a failure in one domain will not affect all instances of your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353626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63732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27587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819893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a:t>
            </a:r>
          </a:p>
          <a:p>
            <a:r>
              <a:rPr lang="en-US" b="0" dirty="0" smtClean="0"/>
              <a:t>Introduce users to the tooling available to work with Windows Azure</a:t>
            </a:r>
          </a:p>
          <a:p>
            <a:endParaRPr lang="en-US" dirty="0" smtClean="0"/>
          </a:p>
          <a:p>
            <a:r>
              <a:rPr lang="en-US" b="1" dirty="0" smtClean="0"/>
              <a:t>Speaker Notes</a:t>
            </a:r>
          </a:p>
          <a:p>
            <a:pPr marL="171450" indent="-171450">
              <a:buFont typeface="Arial" pitchFamily="34" charset="0"/>
              <a:buChar char="•"/>
            </a:pPr>
            <a:r>
              <a:rPr lang="en-US" dirty="0" smtClean="0"/>
              <a:t>Developer SDK is a Cloud in a box,</a:t>
            </a:r>
            <a:r>
              <a:rPr lang="en-US" baseline="0" dirty="0" smtClean="0"/>
              <a:t> allowing you to develop and debug locally without requiring a connection to the cloud. You can do this without Visual Studio as there are command line tools for executing the “cloud in a box” and publishing to the cloud.</a:t>
            </a:r>
          </a:p>
          <a:p>
            <a:pPr marL="171450" indent="-171450">
              <a:buFont typeface="Arial" pitchFamily="34" charset="0"/>
              <a:buChar char="•"/>
            </a:pPr>
            <a:r>
              <a:rPr lang="en-US" baseline="0" dirty="0" smtClean="0"/>
              <a:t>There is also a separate download for the Visual Studio 2008 tools, which provide the VS debugging and templates. This in turn includes the SDK</a:t>
            </a:r>
          </a:p>
          <a:p>
            <a:pPr marL="171450" indent="-171450">
              <a:buFont typeface="Arial" pitchFamily="34" charset="0"/>
              <a:buChar char="•"/>
            </a:pPr>
            <a:r>
              <a:rPr lang="en-US" baseline="0" dirty="0" smtClean="0"/>
              <a:t>Download the VS tools if you use VS. Download the raw SDK if you use alternative platforms (PHP etc…)</a:t>
            </a:r>
          </a:p>
          <a:p>
            <a:pPr marL="171450" indent="-171450">
              <a:buFont typeface="Arial" pitchFamily="34" charset="0"/>
              <a:buChar char="•"/>
            </a:pPr>
            <a:r>
              <a:rPr lang="en-US" baseline="0" dirty="0" smtClean="0"/>
              <a:t>Requirements for Win 7 or Win 2008 are a dependency on IIS7 for the development fabric</a:t>
            </a:r>
          </a:p>
          <a:p>
            <a:pPr marL="171450" indent="-171450">
              <a:buFont typeface="Arial" pitchFamily="34" charset="0"/>
              <a:buChar char="•"/>
            </a:pPr>
            <a:r>
              <a:rPr lang="en-US" baseline="0" dirty="0" smtClean="0"/>
              <a:t>Can install the bits with the Microsoft Web Platform Installer</a:t>
            </a:r>
          </a:p>
          <a:p>
            <a:endParaRPr lang="en-US" baseline="0" dirty="0" smtClean="0"/>
          </a:p>
          <a:p>
            <a:r>
              <a:rPr lang="en-US" b="1" baseline="0" dirty="0" smtClean="0"/>
              <a:t>Notes</a:t>
            </a:r>
          </a:p>
          <a:p>
            <a:r>
              <a:rPr lang="en-NZ" b="0" baseline="0" dirty="0" smtClean="0"/>
              <a:t>Windows Azure Tools for Microsoft Visual Studio includes:</a:t>
            </a:r>
          </a:p>
          <a:p>
            <a:r>
              <a:rPr lang="en-NZ" b="0" baseline="0" dirty="0" smtClean="0"/>
              <a:t>C# and VB Project creation support for creating a Windows Azure Cloud Service solution with multiple roles.</a:t>
            </a:r>
          </a:p>
          <a:p>
            <a:r>
              <a:rPr lang="en-NZ" b="0" baseline="0" dirty="0" smtClean="0"/>
              <a:t>Tools to add and remove roles from the Cloud Service.</a:t>
            </a:r>
          </a:p>
          <a:p>
            <a:r>
              <a:rPr lang="en-NZ" b="0" baseline="0" dirty="0" smtClean="0"/>
              <a:t>Tools to configure each Role.</a:t>
            </a:r>
          </a:p>
          <a:p>
            <a:r>
              <a:rPr lang="en-NZ" b="0" baseline="0" dirty="0" smtClean="0"/>
              <a:t>Integrated local development via the Development Fabric and Development Storage services.</a:t>
            </a:r>
          </a:p>
          <a:p>
            <a:r>
              <a:rPr lang="en-NZ" b="0" baseline="0" dirty="0" smtClean="0"/>
              <a:t>Running and Debugging a Cloud Service in the Development Fabric.</a:t>
            </a:r>
          </a:p>
          <a:p>
            <a:r>
              <a:rPr lang="en-NZ" b="0" baseline="0" dirty="0" smtClean="0"/>
              <a:t>Browsing cloud storage through the Server Explorer</a:t>
            </a:r>
          </a:p>
          <a:p>
            <a:r>
              <a:rPr lang="en-NZ" b="0" baseline="0" dirty="0" smtClean="0"/>
              <a:t>Building and packaging of Cloud Service Packages.</a:t>
            </a:r>
          </a:p>
          <a:p>
            <a:r>
              <a:rPr lang="en-NZ" b="0" baseline="0" dirty="0" smtClean="0"/>
              <a:t>Deploying to the Windows Azure.</a:t>
            </a:r>
          </a:p>
          <a:p>
            <a:r>
              <a:rPr lang="en-NZ" b="0" baseline="0" dirty="0" smtClean="0"/>
              <a:t>Monitoring the state of your services through the Server Explorer.</a:t>
            </a:r>
          </a:p>
          <a:p>
            <a:r>
              <a:rPr lang="en-NZ" b="0" baseline="0" dirty="0" smtClean="0"/>
              <a:t>Debugging in the cloud by retrieving IntelliTrace logs through the Server Explorer.</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740688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b="0" dirty="0" smtClean="0"/>
              <a:t>Understand the role programming model in overview</a:t>
            </a:r>
          </a:p>
          <a:p>
            <a:r>
              <a:rPr lang="en-US" b="1" dirty="0" smtClean="0"/>
              <a:t>Speaker</a:t>
            </a:r>
            <a:r>
              <a:rPr lang="en-US" b="1" baseline="0" dirty="0" smtClean="0"/>
              <a:t> Notes</a:t>
            </a:r>
          </a:p>
          <a:p>
            <a:r>
              <a:rPr lang="en-US" dirty="0" smtClean="0"/>
              <a:t>A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actioned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endParaRPr lang="en-US" dirty="0" smtClean="0"/>
          </a:p>
          <a:p>
            <a:endParaRPr lang="en-US" b="1" baseline="0" dirty="0" smtClean="0"/>
          </a:p>
          <a:p>
            <a:r>
              <a:rPr lang="en-US" b="1" baseline="0" dirty="0" smtClean="0"/>
              <a:t>Notes</a:t>
            </a:r>
          </a:p>
          <a:p>
            <a:r>
              <a:rPr lang="en-US" b="0" baseline="0" dirty="0" smtClean="0"/>
              <a:t>http://msdn.microsoft.com/en-us/library/ee848065.aspx</a:t>
            </a:r>
          </a:p>
          <a:p>
            <a:r>
              <a:rPr lang="en-US" b="0" baseline="0" dirty="0" smtClean="0"/>
              <a:t>http://blogs.msdn.com/b/jnak/archive/2010/02/11/windows-azure-roleentrypoint-method-call-order.aspx</a:t>
            </a:r>
            <a:r>
              <a:rPr lang="en-US" b="1" baseline="0" dirty="0" smtClean="0"/>
              <a:t>es</a:t>
            </a:r>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46596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b="0" dirty="0" smtClean="0"/>
              <a:t>Understand the lifecycle of a Windows Azure role</a:t>
            </a:r>
          </a:p>
          <a:p>
            <a:pPr marL="171450" indent="-171450">
              <a:buFont typeface="Arial" pitchFamily="34" charset="0"/>
              <a:buChar char="•"/>
            </a:pPr>
            <a:r>
              <a:rPr lang="en-US" b="0" dirty="0" smtClean="0"/>
              <a:t>Understand the</a:t>
            </a:r>
            <a:r>
              <a:rPr lang="en-US" b="0" baseline="0" dirty="0" smtClean="0"/>
              <a:t> methods that can be overridden in RoleEntryPoint</a:t>
            </a:r>
          </a:p>
          <a:p>
            <a:pPr marL="171450" indent="-171450">
              <a:buFont typeface="Arial" pitchFamily="34" charset="0"/>
              <a:buChar char="•"/>
            </a:pPr>
            <a:r>
              <a:rPr lang="en-US" b="0" baseline="0" dirty="0" smtClean="0"/>
              <a:t>Understand the events that are raised by role instances when their status is changing</a:t>
            </a:r>
          </a:p>
          <a:p>
            <a:pPr marL="171450" indent="-171450">
              <a:buFont typeface="Arial" pitchFamily="34" charset="0"/>
              <a:buChar char="•"/>
            </a:pPr>
            <a:endParaRPr lang="en-US" b="0" dirty="0" smtClean="0"/>
          </a:p>
          <a:p>
            <a:r>
              <a:rPr lang="en-US" b="1" dirty="0" smtClean="0"/>
              <a:t>Speaker Notes</a:t>
            </a:r>
          </a:p>
          <a:p>
            <a:pPr marL="171450" indent="-171450">
              <a:buFont typeface="Arial" pitchFamily="34" charset="0"/>
              <a:buChar char="•"/>
            </a:pPr>
            <a:r>
              <a:rPr lang="en-US" b="0" dirty="0" smtClean="0"/>
              <a:t>Roles will typically extend RoleEntryPoint</a:t>
            </a:r>
          </a:p>
          <a:p>
            <a:pPr marL="171450" indent="-171450">
              <a:buFont typeface="Arial" pitchFamily="34" charset="0"/>
              <a:buChar char="•"/>
            </a:pPr>
            <a:r>
              <a:rPr lang="en-US" b="0" dirty="0" smtClean="0"/>
              <a:t>The fabric calls RoleEntryPoint methods as it starts and stops a role</a:t>
            </a:r>
          </a:p>
          <a:p>
            <a:pPr marL="384431" lvl="1" indent="-171450">
              <a:buFont typeface="Arial" pitchFamily="34" charset="0"/>
              <a:buChar char="•"/>
            </a:pPr>
            <a:r>
              <a:rPr lang="en-NZ" dirty="0" smtClean="0"/>
              <a:t>WaWorkerHost process is started.</a:t>
            </a:r>
          </a:p>
          <a:p>
            <a:pPr marL="384431" lvl="1" indent="-171450">
              <a:buFont typeface="Arial" pitchFamily="34" charset="0"/>
              <a:buChar char="•"/>
            </a:pPr>
            <a:r>
              <a:rPr lang="en-NZ" dirty="0" smtClean="0"/>
              <a:t>Worker Role assembly is loaded and surfed for a class that derives from RoleEntryPoint. This class is instantiated. </a:t>
            </a:r>
          </a:p>
          <a:p>
            <a:pPr marL="384431" lvl="1" indent="-171450">
              <a:buFont typeface="Arial" pitchFamily="34" charset="0"/>
              <a:buChar char="•"/>
            </a:pPr>
            <a:r>
              <a:rPr lang="en-NZ" dirty="0" smtClean="0"/>
              <a:t>RoleEntryPoint.OnStart() is called. </a:t>
            </a:r>
          </a:p>
          <a:p>
            <a:pPr marL="384431" lvl="1" indent="-171450">
              <a:buFont typeface="Arial" pitchFamily="34" charset="0"/>
              <a:buChar char="•"/>
            </a:pPr>
            <a:r>
              <a:rPr lang="en-NZ" dirty="0" smtClean="0"/>
              <a:t>RoleEntryPoint.Run() is called. </a:t>
            </a:r>
          </a:p>
          <a:p>
            <a:pPr marL="384431" lvl="1" indent="-171450">
              <a:buFont typeface="Arial" pitchFamily="34" charset="0"/>
              <a:buChar char="•"/>
            </a:pPr>
            <a:r>
              <a:rPr lang="en-NZ" dirty="0" smtClean="0"/>
              <a:t>If the RoleEntryPoint.Run() method exits, the RoleEntryPoint.OnStop() method is called . </a:t>
            </a:r>
          </a:p>
          <a:p>
            <a:pPr marL="384431" lvl="1" indent="-171450">
              <a:buFont typeface="Arial" pitchFamily="34" charset="0"/>
              <a:buChar char="•"/>
            </a:pPr>
            <a:r>
              <a:rPr lang="en-NZ" dirty="0" smtClean="0"/>
              <a:t>WaWorkerHost process is stopped. The role will recycle and startup again.</a:t>
            </a:r>
          </a:p>
          <a:p>
            <a:endParaRPr lang="en-US" b="0" dirty="0" smtClean="0"/>
          </a:p>
          <a:p>
            <a:r>
              <a:rPr lang="en-NZ" b="0" dirty="0" smtClean="0"/>
              <a:t>As a role changes state</a:t>
            </a:r>
            <a:r>
              <a:rPr lang="en-NZ" b="0" baseline="0" dirty="0" smtClean="0"/>
              <a:t> it will raise the StatusCheck event.</a:t>
            </a:r>
          </a:p>
          <a:p>
            <a:r>
              <a:rPr lang="en-NZ" b="0" baseline="0" dirty="0" smtClean="0"/>
              <a:t>A status of Busy will mean the load balancer will not route requests to the instance.</a:t>
            </a:r>
            <a:endParaRPr lang="en-US" b="0" dirty="0" smtClean="0"/>
          </a:p>
          <a:p>
            <a:endParaRPr lang="en-US" b="1" dirty="0" smtClean="0"/>
          </a:p>
          <a:p>
            <a:r>
              <a:rPr lang="en-US" b="1" dirty="0" smtClean="0"/>
              <a:t>Note</a:t>
            </a:r>
          </a:p>
          <a:p>
            <a:r>
              <a:rPr lang="en-US" b="0" dirty="0" smtClean="0"/>
              <a:t>http://blogs.msdn.com/b/jnak/archive/2010/02/11/windows-azure-roleentrypoint-method-call-order.aspx</a:t>
            </a:r>
          </a:p>
          <a:p>
            <a:r>
              <a:rPr lang="en-US" b="0" dirty="0" smtClean="0"/>
              <a:t>http://msdn.microsoft.com/en-us/library/ee848065.aspx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39520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85537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Windows Azure. At MIX09, we additionally added support for IIS7’s FastCGI capability. As a note, any files that are part of a asp.net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97477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3789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dirty="0" smtClean="0"/>
              <a:t>Explain Windows Azure specific configuration mechanism</a:t>
            </a:r>
          </a:p>
          <a:p>
            <a:pPr marL="171450" indent="-171450">
              <a:buFont typeface="Arial" pitchFamily="34" charset="0"/>
              <a:buChar char="•"/>
            </a:pPr>
            <a:r>
              <a:rPr lang="en-US" dirty="0" smtClean="0"/>
              <a:t>Contrast with web.config</a:t>
            </a:r>
          </a:p>
          <a:p>
            <a:pPr marL="0" indent="0">
              <a:buFont typeface="Arial" pitchFamily="34" charset="0"/>
              <a:buNone/>
            </a:pPr>
            <a:endParaRPr lang="en-US" b="1" dirty="0" smtClean="0"/>
          </a:p>
          <a:p>
            <a:pPr marL="0" indent="0">
              <a:buFont typeface="Arial" pitchFamily="34" charset="0"/>
              <a:buNone/>
            </a:pPr>
            <a:r>
              <a:rPr lang="en-US" b="1" dirty="0" smtClean="0"/>
              <a:t>Speaker Notes</a:t>
            </a:r>
          </a:p>
          <a:p>
            <a:pPr marL="171450" indent="-171450">
              <a:buFont typeface="Arial" pitchFamily="34" charset="0"/>
              <a:buChar char="•"/>
            </a:pPr>
            <a:r>
              <a:rPr lang="en-NZ" dirty="0" smtClean="0"/>
              <a:t>The service configuration file specifies the number of role instances to deploy for each role in the service, the values of any configuration settings, and the thumbprints for any certificates associated with a role. </a:t>
            </a:r>
          </a:p>
          <a:p>
            <a:pPr marL="171450" indent="-171450">
              <a:buFont typeface="Arial" pitchFamily="34" charset="0"/>
              <a:buChar char="•"/>
            </a:pPr>
            <a:r>
              <a:rPr lang="en-NZ" dirty="0" smtClean="0"/>
              <a:t>The service configuration file specifies the details of the service deployment, including the number of instances of each role to run, the values for configuration settings defined by the model, and the thumbprints of certificates associated with the service. For more information</a:t>
            </a:r>
            <a:endParaRPr lang="en-US" dirty="0" smtClean="0"/>
          </a:p>
          <a:p>
            <a:pPr marL="171450" indent="-171450">
              <a:buFont typeface="Arial" pitchFamily="34" charset="0"/>
              <a:buChar char="•"/>
            </a:pPr>
            <a:r>
              <a:rPr lang="en-US" dirty="0" smtClean="0"/>
              <a:t>Web.config is used today to store configuration for asp.net web sites. Most ASP.NET things</a:t>
            </a:r>
            <a:r>
              <a:rPr lang="en-US" baseline="0" dirty="0" smtClean="0"/>
              <a:t> still require this, e.g. tracing, security etc.</a:t>
            </a:r>
          </a:p>
          <a:p>
            <a:pPr marL="171450" indent="-171450">
              <a:buFont typeface="Arial" pitchFamily="34" charset="0"/>
              <a:buChar char="•"/>
            </a:pPr>
            <a:r>
              <a:rPr lang="en-US" baseline="0" dirty="0" smtClean="0"/>
              <a:t>Web.config cannot be changed once deployed – it’s a static file.</a:t>
            </a:r>
          </a:p>
          <a:p>
            <a:pPr marL="171450" indent="-171450">
              <a:buFont typeface="Arial" pitchFamily="34" charset="0"/>
              <a:buChar char="•"/>
            </a:pPr>
            <a:r>
              <a:rPr lang="en-US" baseline="0" dirty="0" smtClean="0"/>
              <a:t>Instead you should store configuration that will change in the ServiceConfiguration files, and use the RoleEnvironment.GetConfigurationSetting method to read the value. Settings in the ServiceConfiguration file can be changed at runtime without restarting the VM!</a:t>
            </a:r>
          </a:p>
          <a:p>
            <a:pPr marL="171450" indent="-171450">
              <a:buFont typeface="Arial" pitchFamily="34" charset="0"/>
              <a:buChar char="•"/>
            </a:pPr>
            <a:r>
              <a:rPr lang="en-US" baseline="0" dirty="0" smtClean="0"/>
              <a:t>Will still be times when you just use web.config e.g. System.WebServer settings, adding HttpModules and HttpHandlers etc…</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US" b="0" dirty="0" smtClean="0"/>
              <a:t>http://msdn.microsoft.com/en-us/library/ee758710.aspx </a:t>
            </a:r>
          </a:p>
          <a:p>
            <a:pPr marL="0" indent="0">
              <a:buFont typeface="Arial" pitchFamily="34" charset="0"/>
              <a:buNone/>
            </a:pPr>
            <a:r>
              <a:rPr lang="en-US" b="0" dirty="0" smtClean="0"/>
              <a:t>http://dunnry.com/blog/2009/04/16/WhyDoesWindowsAzureUseACscfgFile.aspx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445493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966642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4251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09102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91422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(and limited by) the scalability and reliability of the Service Tier (Worker Role Instances))</a:t>
            </a:r>
          </a:p>
          <a:p>
            <a:pPr marL="171450" indent="-171450">
              <a:buFont typeface="Arial" pitchFamily="34" charset="0"/>
              <a:buChar char="•"/>
            </a:pPr>
            <a:r>
              <a:rPr lang="en-US" baseline="0" dirty="0" smtClean="0"/>
              <a:t>There’s a better way</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94024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Adding this tool to our arsenal…</a:t>
            </a:r>
          </a:p>
          <a:p>
            <a:pPr marL="171450" indent="-171450">
              <a:buFont typeface="Arial" pitchFamily="34" charset="0"/>
              <a:buChar char="•"/>
            </a:pPr>
            <a:r>
              <a:rPr lang="en-US" dirty="0" smtClean="0"/>
              <a:t>Load Leveling is idea that since Service Tier (Worker Role</a:t>
            </a:r>
            <a:r>
              <a:rPr lang="en-US" baseline="0" dirty="0" smtClean="0"/>
              <a:t> Instances) work is pulled, it and the Web Tier can operate independently (the Service Tier can “fall behind” and then catch up later when the Web Tier volume decreases)</a:t>
            </a:r>
            <a:endParaRPr lang="en-US" dirty="0" smtClean="0"/>
          </a:p>
          <a:p>
            <a:pPr marL="171450" indent="-171450">
              <a:buFont typeface="Arial" pitchFamily="34" charset="0"/>
              <a:buChar char="•"/>
            </a:pPr>
            <a:r>
              <a:rPr lang="en-US" dirty="0" smtClean="0"/>
              <a:t>May need to think about </a:t>
            </a:r>
            <a:r>
              <a:rPr lang="en-US" dirty="0" err="1" smtClean="0"/>
              <a:t>Idempotency</a:t>
            </a:r>
            <a:r>
              <a:rPr lang="en-US" dirty="0" smtClean="0"/>
              <a:t> &amp; Poison Messages</a:t>
            </a:r>
          </a:p>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104099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11/19/2013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24772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this</a:t>
            </a:r>
          </a:p>
          <a:p>
            <a:pPr marL="171450" indent="-171450">
              <a:buFont typeface="Arial" pitchFamily="34" charset="0"/>
              <a:buChar char="•"/>
            </a:pPr>
            <a:r>
              <a:rPr lang="en-US" baseline="0" dirty="0" smtClean="0"/>
              <a:t>Antenna looking thing is an END POINT</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0249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8668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Windows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75080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51758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image" Target="../media/image42.emf"/><Relationship Id="rId5" Type="http://schemas.openxmlformats.org/officeDocument/2006/relationships/oleObject" Target="../embeddings/oleObject5.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33.xml"/><Relationship Id="rId7" Type="http://schemas.openxmlformats.org/officeDocument/2006/relationships/oleObject" Target="../embeddings/oleObject6.bin"/><Relationship Id="rId2" Type="http://schemas.openxmlformats.org/officeDocument/2006/relationships/tags" Target="../tags/tag32.xml"/><Relationship Id="rId1" Type="http://schemas.openxmlformats.org/officeDocument/2006/relationships/vmlDrawing" Target="../drawings/vmlDrawing6.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34.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2.emf"/><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image" Target="../media/image42.emf"/><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1" Type="http://schemas.openxmlformats.org/officeDocument/2006/relationships/vmlDrawing" Target="../drawings/vmlDrawing8.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oleObject" Target="../embeddings/oleObject8.bin"/><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notesSlide" Target="../notesSlides/notesSlide13.xml"/><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58.xml"/><Relationship Id="rId7" Type="http://schemas.openxmlformats.org/officeDocument/2006/relationships/notesSlide" Target="../notesSlides/notesSlide15.xml"/><Relationship Id="rId2" Type="http://schemas.openxmlformats.org/officeDocument/2006/relationships/tags" Target="../tags/tag57.xml"/><Relationship Id="rId1" Type="http://schemas.openxmlformats.org/officeDocument/2006/relationships/vmlDrawing" Target="../drawings/vmlDrawing9.vml"/><Relationship Id="rId6" Type="http://schemas.openxmlformats.org/officeDocument/2006/relationships/slideLayout" Target="../slideLayouts/slideLayout6.xml"/><Relationship Id="rId11" Type="http://schemas.microsoft.com/office/2007/relationships/hdphoto" Target="../media/hdphoto7.wdp"/><Relationship Id="rId5" Type="http://schemas.openxmlformats.org/officeDocument/2006/relationships/tags" Target="../tags/tag60.xml"/><Relationship Id="rId10" Type="http://schemas.openxmlformats.org/officeDocument/2006/relationships/image" Target="../media/image48.png"/><Relationship Id="rId4" Type="http://schemas.openxmlformats.org/officeDocument/2006/relationships/tags" Target="../tags/tag59.xml"/><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62.xml"/><Relationship Id="rId7" Type="http://schemas.openxmlformats.org/officeDocument/2006/relationships/oleObject" Target="../embeddings/oleObject10.bin"/><Relationship Id="rId2" Type="http://schemas.openxmlformats.org/officeDocument/2006/relationships/tags" Target="../tags/tag61.xml"/><Relationship Id="rId1" Type="http://schemas.openxmlformats.org/officeDocument/2006/relationships/vmlDrawing" Target="../drawings/vmlDrawing10.vml"/><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63.xml"/></Relationships>
</file>

<file path=ppt/slides/_rels/slide17.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tags" Target="../tags/tag65.xml"/><Relationship Id="rId21" Type="http://schemas.openxmlformats.org/officeDocument/2006/relationships/slideLayout" Target="../slideLayouts/slideLayout3.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image" Target="../media/image42.emf"/><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oleObject" Target="../embeddings/oleObject11.bin"/><Relationship Id="rId10" Type="http://schemas.openxmlformats.org/officeDocument/2006/relationships/tags" Target="../tags/tag72.xml"/><Relationship Id="rId19" Type="http://schemas.openxmlformats.org/officeDocument/2006/relationships/tags" Target="../tags/tag81.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84.xml"/><Relationship Id="rId7" Type="http://schemas.openxmlformats.org/officeDocument/2006/relationships/oleObject" Target="../embeddings/oleObject12.bin"/><Relationship Id="rId2" Type="http://schemas.openxmlformats.org/officeDocument/2006/relationships/tags" Target="../tags/tag83.xml"/><Relationship Id="rId1" Type="http://schemas.openxmlformats.org/officeDocument/2006/relationships/vmlDrawing" Target="../drawings/vmlDrawing12.v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85.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87.xml"/><Relationship Id="rId7" Type="http://schemas.openxmlformats.org/officeDocument/2006/relationships/oleObject" Target="../embeddings/oleObject13.bin"/><Relationship Id="rId2" Type="http://schemas.openxmlformats.org/officeDocument/2006/relationships/tags" Target="../tags/tag86.xml"/><Relationship Id="rId1" Type="http://schemas.openxmlformats.org/officeDocument/2006/relationships/vmlDrawing" Target="../drawings/vmlDrawing13.v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90.xml"/><Relationship Id="rId7" Type="http://schemas.openxmlformats.org/officeDocument/2006/relationships/oleObject" Target="../embeddings/oleObject14.bin"/><Relationship Id="rId2" Type="http://schemas.openxmlformats.org/officeDocument/2006/relationships/tags" Target="../tags/tag89.xml"/><Relationship Id="rId1" Type="http://schemas.openxmlformats.org/officeDocument/2006/relationships/vmlDrawing" Target="../drawings/vmlDrawing14.v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91.xml"/></Relationships>
</file>

<file path=ppt/slides/_rels/slide2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94.xml"/></Relationships>
</file>

<file path=ppt/slides/_rels/slide22.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42.emf"/><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vmlDrawing" Target="../drawings/vmlDrawing16.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oleObject" Target="../embeddings/oleObject16.bin"/><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notesSlide" Target="../notesSlides/notesSlide22.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emf"/><Relationship Id="rId7" Type="http://schemas.openxmlformats.org/officeDocument/2006/relationships/image" Target="../media/image52.emf"/><Relationship Id="rId12" Type="http://schemas.openxmlformats.org/officeDocument/2006/relationships/image" Target="../media/image56.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1.emf"/><Relationship Id="rId11" Type="http://schemas.openxmlformats.org/officeDocument/2006/relationships/image" Target="../media/image55.emf"/><Relationship Id="rId5" Type="http://schemas.openxmlformats.org/officeDocument/2006/relationships/image" Target="../media/image50.emf"/><Relationship Id="rId10" Type="http://schemas.openxmlformats.org/officeDocument/2006/relationships/image" Target="../media/image54.emf"/><Relationship Id="rId4" Type="http://schemas.openxmlformats.org/officeDocument/2006/relationships/image" Target="../media/image49.emf"/><Relationship Id="rId9" Type="http://schemas.openxmlformats.org/officeDocument/2006/relationships/image" Target="../media/image53.emf"/></Relationships>
</file>

<file path=ppt/slides/_rels/slide26.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slideLayout" Target="../slideLayouts/slideLayout6.xml"/><Relationship Id="rId3" Type="http://schemas.openxmlformats.org/officeDocument/2006/relationships/tags" Target="../tags/tag116.xml"/><Relationship Id="rId21" Type="http://schemas.openxmlformats.org/officeDocument/2006/relationships/image" Target="../media/image42.emf"/><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tags" Target="../tags/tag128.xml"/><Relationship Id="rId10" Type="http://schemas.openxmlformats.org/officeDocument/2006/relationships/tags" Target="../tags/tag123.xml"/><Relationship Id="rId19" Type="http://schemas.openxmlformats.org/officeDocument/2006/relationships/notesSlide" Target="../notesSlides/notesSlide26.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7.emf"/><Relationship Id="rId7"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0.emf"/><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emf"/><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2.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notesSlide" Target="../notesSlides/notesSlide9.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slideLayout" Target="../slideLayouts/slideLayout6.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image" Target="../media/image42.emf"/><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smtClean="0"/>
              <a:t>Cloud Service </a:t>
            </a:r>
            <a:r>
              <a:rPr lang="en-US" dirty="0" smtClean="0"/>
              <a:t>Samples</a:t>
            </a:r>
            <a:endParaRPr lang="en-US" dirty="0"/>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32072121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Fault Domains</a:t>
            </a:r>
            <a:endParaRPr lang="en-US" dirty="0"/>
          </a:p>
        </p:txBody>
      </p:sp>
      <p:sp>
        <p:nvSpPr>
          <p:cNvPr id="3" name="Content Placeholder 2"/>
          <p:cNvSpPr>
            <a:spLocks noGrp="1"/>
          </p:cNvSpPr>
          <p:nvPr>
            <p:ph sz="quarter" idx="10"/>
            <p:custDataLst>
              <p:tags r:id="rId4"/>
            </p:custDataLst>
          </p:nvPr>
        </p:nvSpPr>
        <p:spPr>
          <a:xfrm>
            <a:off x="519113" y="1463675"/>
            <a:ext cx="11155680" cy="3475310"/>
          </a:xfrm>
        </p:spPr>
        <p:txBody>
          <a:bodyPr/>
          <a:lstStyle/>
          <a:p>
            <a:r>
              <a:rPr lang="en-US" sz="4000" dirty="0">
                <a:solidFill>
                  <a:schemeClr val="accent2">
                    <a:alpha val="99000"/>
                  </a:schemeClr>
                </a:solidFill>
                <a:latin typeface="Segoe UI Light" pitchFamily="34" charset="0"/>
              </a:rPr>
              <a:t>99.95% Uptime Guarantee</a:t>
            </a:r>
          </a:p>
          <a:p>
            <a:pPr marL="0" lvl="1"/>
            <a:r>
              <a:rPr lang="en-US" sz="2000" dirty="0" smtClean="0"/>
              <a:t>Requires 2 or more instance per role</a:t>
            </a:r>
          </a:p>
          <a:p>
            <a:pPr marL="0" lvl="1"/>
            <a:endParaRPr lang="en-US" sz="2000" dirty="0" smtClean="0"/>
          </a:p>
          <a:p>
            <a:pPr>
              <a:lnSpc>
                <a:spcPts val="3800"/>
              </a:lnSpc>
            </a:pPr>
            <a:r>
              <a:rPr lang="en-US" sz="4000" dirty="0">
                <a:solidFill>
                  <a:schemeClr val="accent2">
                    <a:alpha val="99000"/>
                  </a:schemeClr>
                </a:solidFill>
                <a:latin typeface="Segoe UI Light" pitchFamily="34" charset="0"/>
              </a:rPr>
              <a:t>Role instance are isolated </a:t>
            </a:r>
            <a:r>
              <a:rPr lang="en-US" sz="4000" dirty="0" smtClean="0">
                <a:solidFill>
                  <a:schemeClr val="accent2">
                    <a:alpha val="99000"/>
                  </a:schemeClr>
                </a:solidFill>
                <a:latin typeface="Segoe UI Light" pitchFamily="34" charset="0"/>
              </a:rPr>
              <a:t/>
            </a:r>
            <a:br>
              <a:rPr lang="en-US" sz="4000" dirty="0" smtClean="0">
                <a:solidFill>
                  <a:schemeClr val="accent2">
                    <a:alpha val="99000"/>
                  </a:schemeClr>
                </a:solidFill>
                <a:latin typeface="Segoe UI Light" pitchFamily="34" charset="0"/>
              </a:rPr>
            </a:br>
            <a:r>
              <a:rPr lang="en-US" sz="4000" dirty="0" smtClean="0">
                <a:solidFill>
                  <a:schemeClr val="accent2">
                    <a:alpha val="99000"/>
                  </a:schemeClr>
                </a:solidFill>
                <a:latin typeface="Segoe UI Light" pitchFamily="34" charset="0"/>
              </a:rPr>
              <a:t>by </a:t>
            </a:r>
            <a:r>
              <a:rPr lang="en-US" sz="4000" dirty="0">
                <a:solidFill>
                  <a:schemeClr val="accent2">
                    <a:alpha val="99000"/>
                  </a:schemeClr>
                </a:solidFill>
                <a:latin typeface="Segoe UI Light" pitchFamily="34" charset="0"/>
              </a:rPr>
              <a:t>fault domain</a:t>
            </a:r>
          </a:p>
          <a:p>
            <a:pPr marL="0" lvl="1"/>
            <a:r>
              <a:rPr lang="en-US" sz="2000" dirty="0" smtClean="0"/>
              <a:t>Fault domains isolate VMs</a:t>
            </a:r>
          </a:p>
          <a:p>
            <a:pPr marL="0" lvl="1"/>
            <a:r>
              <a:rPr lang="en-US" sz="2000" dirty="0" smtClean="0"/>
              <a:t>Fault domains provide redundancy</a:t>
            </a:r>
          </a:p>
          <a:p>
            <a:pPr marL="0" lvl="1"/>
            <a:r>
              <a:rPr lang="en-US" sz="2000" dirty="0" smtClean="0"/>
              <a:t>At least two fault domains per role</a:t>
            </a:r>
            <a:endParaRPr lang="en-US" sz="2000" dirty="0"/>
          </a:p>
        </p:txBody>
      </p:sp>
      <p:sp>
        <p:nvSpPr>
          <p:cNvPr id="5" name="Freeform 11"/>
          <p:cNvSpPr>
            <a:spLocks noEditPoints="1"/>
          </p:cNvSpPr>
          <p:nvPr/>
        </p:nvSpPr>
        <p:spPr bwMode="black">
          <a:xfrm>
            <a:off x="7965685" y="1695450"/>
            <a:ext cx="2794145" cy="2793423"/>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8638146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7526"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734518" y="1895138"/>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5718" rIns="274320" bIns="45718" numCol="1" rtlCol="0" anchor="ctr" anchorCtr="0" compatLnSpc="1">
            <a:prstTxWarp prst="textNoShape">
              <a:avLst/>
            </a:prstTxWarp>
          </a:bodyPr>
          <a:lstStyle/>
          <a:p>
            <a:pPr lvl="0" algn="ctr">
              <a:spcBef>
                <a:spcPts val="1200"/>
              </a:spcBef>
              <a:buSzPct val="80000"/>
            </a:pPr>
            <a:r>
              <a:rPr lang="en-US" sz="3200" dirty="0">
                <a:ln>
                  <a:solidFill>
                    <a:srgbClr val="FFFFFF">
                      <a:alpha val="0"/>
                    </a:srgbClr>
                  </a:solidFill>
                </a:ln>
                <a:solidFill>
                  <a:schemeClr val="bg1">
                    <a:alpha val="99000"/>
                  </a:schemeClr>
                </a:solidFill>
                <a:latin typeface="Segoe UI Light" pitchFamily="34" charset="0"/>
              </a:rPr>
              <a:t>Logical unit, which determines how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particular </a:t>
            </a:r>
            <a:r>
              <a:rPr lang="en-US" sz="3200" dirty="0">
                <a:ln>
                  <a:solidFill>
                    <a:srgbClr val="FFFFFF">
                      <a:alpha val="0"/>
                    </a:srgbClr>
                  </a:solidFill>
                </a:ln>
                <a:solidFill>
                  <a:schemeClr val="bg1">
                    <a:alpha val="99000"/>
                  </a:schemeClr>
                </a:solidFill>
                <a:latin typeface="Segoe UI Light" pitchFamily="34" charset="0"/>
              </a:rPr>
              <a:t>service will be upgraded</a:t>
            </a:r>
          </a:p>
        </p:txBody>
      </p:sp>
      <p:sp>
        <p:nvSpPr>
          <p:cNvPr id="7" name="Rectangle 6"/>
          <p:cNvSpPr/>
          <p:nvPr/>
        </p:nvSpPr>
        <p:spPr bwMode="auto">
          <a:xfrm>
            <a:off x="734518" y="3167741"/>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18" rIns="274320" bIns="45718" numCol="1" spcCol="0" rtlCol="0" fromWordArt="0" anchor="ctr" anchorCtr="0" forceAA="0" compatLnSpc="1">
            <a:prstTxWarp prst="textNoShape">
              <a:avLst/>
            </a:prstTxWarp>
            <a:noAutofit/>
          </a:bodyPr>
          <a:lstStyle/>
          <a:p>
            <a:pPr algn="ctr">
              <a:spcBef>
                <a:spcPts val="1200"/>
              </a:spcBef>
              <a:buSzPct val="80000"/>
            </a:pPr>
            <a:r>
              <a:rPr lang="en-US" sz="3200" dirty="0">
                <a:ln>
                  <a:solidFill>
                    <a:srgbClr val="FFFFFF">
                      <a:alpha val="0"/>
                    </a:srgbClr>
                  </a:solidFill>
                </a:ln>
                <a:solidFill>
                  <a:schemeClr val="bg1">
                    <a:alpha val="99000"/>
                  </a:schemeClr>
                </a:solidFill>
                <a:latin typeface="Segoe UI Light" pitchFamily="34" charset="0"/>
              </a:rPr>
              <a:t>Default number of upgrade domains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that </a:t>
            </a:r>
            <a:r>
              <a:rPr lang="en-US" sz="3200" dirty="0">
                <a:ln>
                  <a:solidFill>
                    <a:srgbClr val="FFFFFF">
                      <a:alpha val="0"/>
                    </a:srgbClr>
                  </a:solidFill>
                </a:ln>
                <a:solidFill>
                  <a:schemeClr val="bg1">
                    <a:alpha val="99000"/>
                  </a:schemeClr>
                </a:solidFill>
                <a:latin typeface="Segoe UI Light" pitchFamily="34" charset="0"/>
              </a:rPr>
              <a:t>are configured for your application is </a:t>
            </a:r>
            <a:r>
              <a:rPr lang="en-US" sz="3200" b="1" dirty="0">
                <a:ln>
                  <a:solidFill>
                    <a:srgbClr val="FFFFFF">
                      <a:alpha val="0"/>
                    </a:srgbClr>
                  </a:solidFill>
                </a:ln>
                <a:solidFill>
                  <a:schemeClr val="bg1">
                    <a:alpha val="99000"/>
                  </a:schemeClr>
                </a:solidFill>
                <a:latin typeface="Segoe UI Light" pitchFamily="34" charset="0"/>
              </a:rPr>
              <a:t>5</a:t>
            </a:r>
            <a:r>
              <a:rPr lang="en-US" sz="3200" dirty="0">
                <a:ln>
                  <a:solidFill>
                    <a:srgbClr val="FFFFFF">
                      <a:alpha val="0"/>
                    </a:srgbClr>
                  </a:solidFill>
                </a:ln>
                <a:solidFill>
                  <a:schemeClr val="bg1">
                    <a:alpha val="99000"/>
                  </a:schemeClr>
                </a:solidFill>
                <a:latin typeface="Segoe UI Light" pitchFamily="34" charset="0"/>
              </a:rPr>
              <a:t> (five)</a:t>
            </a:r>
          </a:p>
        </p:txBody>
      </p:sp>
      <p:sp>
        <p:nvSpPr>
          <p:cNvPr id="8" name="Rectangle 7"/>
          <p:cNvSpPr/>
          <p:nvPr/>
        </p:nvSpPr>
        <p:spPr bwMode="auto">
          <a:xfrm>
            <a:off x="760296" y="4440345"/>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18" rIns="274320" bIns="45718" numCol="1" spcCol="0" rtlCol="0" fromWordArt="0" anchor="ctr" anchorCtr="0" forceAA="0" compatLnSpc="1">
            <a:prstTxWarp prst="textNoShape">
              <a:avLst/>
            </a:prstTxWarp>
            <a:noAutofit/>
          </a:bodyPr>
          <a:lstStyle/>
          <a:p>
            <a:pPr algn="ctr">
              <a:spcBef>
                <a:spcPts val="1200"/>
              </a:spcBef>
              <a:buSzPct val="80000"/>
            </a:pPr>
            <a:r>
              <a:rPr lang="en-US" sz="3200" dirty="0">
                <a:ln>
                  <a:solidFill>
                    <a:srgbClr val="FFFFFF">
                      <a:alpha val="0"/>
                    </a:srgbClr>
                  </a:solidFill>
                </a:ln>
                <a:solidFill>
                  <a:schemeClr val="bg1">
                    <a:alpha val="99000"/>
                  </a:schemeClr>
                </a:solidFill>
                <a:latin typeface="Segoe UI Light" pitchFamily="34" charset="0"/>
              </a:rPr>
              <a:t>You can control how many upgrade domains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your </a:t>
            </a:r>
            <a:r>
              <a:rPr lang="en-US" sz="3200" dirty="0">
                <a:ln>
                  <a:solidFill>
                    <a:srgbClr val="FFFFFF">
                      <a:alpha val="0"/>
                    </a:srgbClr>
                  </a:solidFill>
                </a:ln>
                <a:solidFill>
                  <a:schemeClr val="bg1">
                    <a:alpha val="99000"/>
                  </a:schemeClr>
                </a:solidFill>
                <a:latin typeface="Segoe UI Light" pitchFamily="34" charset="0"/>
              </a:rPr>
              <a:t>application will use through the </a:t>
            </a:r>
          </a:p>
        </p:txBody>
      </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Upgrade Domains</a:t>
            </a:r>
            <a:endParaRPr lang="en-US" dirty="0"/>
          </a:p>
        </p:txBody>
      </p:sp>
    </p:spTree>
    <p:extLst>
      <p:ext uri="{BB962C8B-B14F-4D97-AF65-F5344CB8AC3E}">
        <p14:creationId xmlns:p14="http://schemas.microsoft.com/office/powerpoint/2010/main" val="111386856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19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107996"/>
          </a:xfrm>
        </p:spPr>
        <p:txBody>
          <a:bodyPr/>
          <a:lstStyle/>
          <a:p>
            <a:r>
              <a:rPr lang="en-US" dirty="0"/>
              <a:t>Roles and Instances</a:t>
            </a:r>
            <a:br>
              <a:rPr lang="en-US" dirty="0"/>
            </a:br>
            <a:r>
              <a:rPr lang="en-US" sz="2600" dirty="0">
                <a:solidFill>
                  <a:schemeClr val="accent4">
                    <a:alpha val="99000"/>
                  </a:schemeClr>
                </a:solidFill>
              </a:rPr>
              <a:t>Example role with nine virtual machines distributed across three fault </a:t>
            </a:r>
            <a:r>
              <a:rPr lang="en-US" sz="2600" dirty="0" smtClean="0">
                <a:solidFill>
                  <a:schemeClr val="accent4">
                    <a:alpha val="99000"/>
                  </a:schemeClr>
                </a:solidFill>
              </a:rPr>
              <a:t>domains</a:t>
            </a:r>
            <a:endParaRPr lang="en-US" sz="2600" dirty="0">
              <a:solidFill>
                <a:schemeClr val="accent4">
                  <a:alpha val="99000"/>
                </a:schemeClr>
              </a:solidFill>
            </a:endParaRPr>
          </a:p>
        </p:txBody>
      </p:sp>
      <p:sp>
        <p:nvSpPr>
          <p:cNvPr id="4" name="Rectangle 3"/>
          <p:cNvSpPr/>
          <p:nvPr>
            <p:custDataLst>
              <p:tags r:id="rId4"/>
            </p:custDataLst>
          </p:nvPr>
        </p:nvSpPr>
        <p:spPr bwMode="auto">
          <a:xfrm>
            <a:off x="2438400" y="1695450"/>
            <a:ext cx="7313592" cy="546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cap="all" dirty="0">
                <a:ln>
                  <a:solidFill>
                    <a:schemeClr val="bg1">
                      <a:alpha val="0"/>
                    </a:schemeClr>
                  </a:solidFill>
                </a:ln>
                <a:gradFill>
                  <a:gsLst>
                    <a:gs pos="0">
                      <a:srgbClr val="FFFFFF"/>
                    </a:gs>
                    <a:gs pos="100000">
                      <a:srgbClr val="FFFFFF"/>
                    </a:gs>
                  </a:gsLst>
                  <a:lin ang="5400000" scaled="0"/>
                </a:gradFill>
              </a:rPr>
              <a:t>Network Load Balancer</a:t>
            </a:r>
          </a:p>
        </p:txBody>
      </p:sp>
      <p:sp>
        <p:nvSpPr>
          <p:cNvPr id="5" name="Rectangle 4"/>
          <p:cNvSpPr/>
          <p:nvPr>
            <p:custDataLst>
              <p:tags r:id="rId5"/>
            </p:custDataLst>
          </p:nvPr>
        </p:nvSpPr>
        <p:spPr bwMode="auto">
          <a:xfrm>
            <a:off x="517525" y="2615781"/>
            <a:ext cx="11158538" cy="3398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sz="2400" cap="all" dirty="0" smtClean="0">
                <a:ln>
                  <a:solidFill>
                    <a:schemeClr val="bg1">
                      <a:alpha val="0"/>
                    </a:schemeClr>
                  </a:solidFill>
                </a:ln>
                <a:solidFill>
                  <a:srgbClr val="595959">
                    <a:alpha val="99000"/>
                  </a:srgbClr>
                </a:solidFill>
              </a:rPr>
              <a:t>Role</a:t>
            </a:r>
            <a:endParaRPr lang="en-US" sz="2400" cap="all" dirty="0">
              <a:ln>
                <a:solidFill>
                  <a:schemeClr val="bg1">
                    <a:alpha val="0"/>
                  </a:schemeClr>
                </a:solidFill>
              </a:ln>
              <a:solidFill>
                <a:srgbClr val="595959">
                  <a:alpha val="99000"/>
                </a:srgbClr>
              </a:solidFill>
            </a:endParaRPr>
          </a:p>
        </p:txBody>
      </p:sp>
      <p:sp>
        <p:nvSpPr>
          <p:cNvPr id="25" name="Rectangle 24"/>
          <p:cNvSpPr/>
          <p:nvPr>
            <p:custDataLst>
              <p:tags r:id="rId6"/>
            </p:custDataLst>
          </p:nvPr>
        </p:nvSpPr>
        <p:spPr bwMode="auto">
          <a:xfrm>
            <a:off x="701040"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smtClean="0">
                <a:ln>
                  <a:solidFill>
                    <a:schemeClr val="bg1">
                      <a:alpha val="0"/>
                    </a:schemeClr>
                  </a:solidFill>
                </a:ln>
                <a:solidFill>
                  <a:schemeClr val="bg1">
                    <a:alpha val="99000"/>
                  </a:schemeClr>
                </a:solidFill>
              </a:rPr>
              <a:t>Fault Domain 1</a:t>
            </a:r>
          </a:p>
        </p:txBody>
      </p:sp>
      <p:sp>
        <p:nvSpPr>
          <p:cNvPr id="7" name="Rectangle 6"/>
          <p:cNvSpPr/>
          <p:nvPr>
            <p:custDataLst>
              <p:tags r:id="rId7"/>
            </p:custDataLst>
          </p:nvPr>
        </p:nvSpPr>
        <p:spPr bwMode="auto">
          <a:xfrm>
            <a:off x="82232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1</a:t>
            </a:r>
          </a:p>
        </p:txBody>
      </p:sp>
      <p:sp>
        <p:nvSpPr>
          <p:cNvPr id="8" name="Rectangle 7"/>
          <p:cNvSpPr/>
          <p:nvPr>
            <p:custDataLst>
              <p:tags r:id="rId8"/>
            </p:custDataLst>
          </p:nvPr>
        </p:nvSpPr>
        <p:spPr bwMode="auto">
          <a:xfrm>
            <a:off x="250380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3</a:t>
            </a:r>
          </a:p>
        </p:txBody>
      </p:sp>
      <p:sp>
        <p:nvSpPr>
          <p:cNvPr id="11" name="Rectangle 10"/>
          <p:cNvSpPr/>
          <p:nvPr>
            <p:custDataLst>
              <p:tags r:id="rId9"/>
            </p:custDataLst>
          </p:nvPr>
        </p:nvSpPr>
        <p:spPr bwMode="auto">
          <a:xfrm>
            <a:off x="822324"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5</a:t>
            </a:r>
            <a:endParaRPr lang="en-US" sz="2200" baseline="-25000" dirty="0">
              <a:ln>
                <a:solidFill>
                  <a:schemeClr val="bg1">
                    <a:alpha val="0"/>
                  </a:schemeClr>
                </a:solidFill>
              </a:ln>
              <a:solidFill>
                <a:srgbClr val="595959">
                  <a:alpha val="99000"/>
                </a:srgbClr>
              </a:solidFill>
            </a:endParaRPr>
          </a:p>
        </p:txBody>
      </p:sp>
      <p:sp>
        <p:nvSpPr>
          <p:cNvPr id="12" name="Rectangle 11"/>
          <p:cNvSpPr/>
          <p:nvPr>
            <p:custDataLst>
              <p:tags r:id="rId10"/>
            </p:custDataLst>
          </p:nvPr>
        </p:nvSpPr>
        <p:spPr bwMode="auto">
          <a:xfrm>
            <a:off x="2503804"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8</a:t>
            </a:r>
          </a:p>
        </p:txBody>
      </p:sp>
      <p:sp>
        <p:nvSpPr>
          <p:cNvPr id="31" name="Rectangle 30"/>
          <p:cNvSpPr/>
          <p:nvPr>
            <p:custDataLst>
              <p:tags r:id="rId11"/>
            </p:custDataLst>
          </p:nvPr>
        </p:nvSpPr>
        <p:spPr bwMode="auto">
          <a:xfrm>
            <a:off x="4357032"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smtClean="0">
                <a:ln>
                  <a:solidFill>
                    <a:schemeClr val="bg1">
                      <a:alpha val="0"/>
                    </a:schemeClr>
                  </a:solidFill>
                </a:ln>
                <a:solidFill>
                  <a:schemeClr val="bg1">
                    <a:alpha val="99000"/>
                  </a:schemeClr>
                </a:solidFill>
              </a:rPr>
              <a:t>Fault Domain 2</a:t>
            </a:r>
          </a:p>
        </p:txBody>
      </p:sp>
      <p:sp>
        <p:nvSpPr>
          <p:cNvPr id="32" name="Rectangle 31"/>
          <p:cNvSpPr/>
          <p:nvPr>
            <p:custDataLst>
              <p:tags r:id="rId12"/>
            </p:custDataLst>
          </p:nvPr>
        </p:nvSpPr>
        <p:spPr bwMode="auto">
          <a:xfrm>
            <a:off x="4478316"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2</a:t>
            </a:r>
          </a:p>
        </p:txBody>
      </p:sp>
      <p:sp>
        <p:nvSpPr>
          <p:cNvPr id="33" name="Rectangle 32"/>
          <p:cNvSpPr/>
          <p:nvPr>
            <p:custDataLst>
              <p:tags r:id="rId13"/>
            </p:custDataLst>
          </p:nvPr>
        </p:nvSpPr>
        <p:spPr bwMode="auto">
          <a:xfrm>
            <a:off x="6159796"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4</a:t>
            </a:r>
            <a:endParaRPr lang="en-US" sz="2200" baseline="-25000" dirty="0">
              <a:ln>
                <a:solidFill>
                  <a:schemeClr val="bg1">
                    <a:alpha val="0"/>
                  </a:schemeClr>
                </a:solidFill>
              </a:ln>
              <a:solidFill>
                <a:srgbClr val="595959">
                  <a:alpha val="99000"/>
                </a:srgbClr>
              </a:solidFill>
            </a:endParaRPr>
          </a:p>
        </p:txBody>
      </p:sp>
      <p:sp>
        <p:nvSpPr>
          <p:cNvPr id="34" name="Rectangle 33"/>
          <p:cNvSpPr/>
          <p:nvPr>
            <p:custDataLst>
              <p:tags r:id="rId14"/>
            </p:custDataLst>
          </p:nvPr>
        </p:nvSpPr>
        <p:spPr bwMode="auto">
          <a:xfrm>
            <a:off x="4478316"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6</a:t>
            </a:r>
          </a:p>
        </p:txBody>
      </p:sp>
      <p:sp>
        <p:nvSpPr>
          <p:cNvPr id="35" name="Rectangle 34"/>
          <p:cNvSpPr/>
          <p:nvPr>
            <p:custDataLst>
              <p:tags r:id="rId15"/>
            </p:custDataLst>
          </p:nvPr>
        </p:nvSpPr>
        <p:spPr bwMode="auto">
          <a:xfrm>
            <a:off x="6159796"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9</a:t>
            </a:r>
            <a:endParaRPr lang="en-US" sz="2200" baseline="-25000" dirty="0">
              <a:ln>
                <a:solidFill>
                  <a:schemeClr val="bg1">
                    <a:alpha val="0"/>
                  </a:schemeClr>
                </a:solidFill>
              </a:ln>
              <a:solidFill>
                <a:srgbClr val="595959">
                  <a:alpha val="99000"/>
                </a:srgbClr>
              </a:solidFill>
            </a:endParaRPr>
          </a:p>
        </p:txBody>
      </p:sp>
      <p:cxnSp>
        <p:nvCxnSpPr>
          <p:cNvPr id="44" name="Elbow Connector 43"/>
          <p:cNvCxnSpPr/>
          <p:nvPr>
            <p:custDataLst>
              <p:tags r:id="rId16"/>
            </p:custDataLst>
          </p:nvPr>
        </p:nvCxnSpPr>
        <p:spPr>
          <a:xfrm rot="5400000">
            <a:off x="3828532" y="874337"/>
            <a:ext cx="876532" cy="3656796"/>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17"/>
            </p:custDataLst>
          </p:nvPr>
        </p:nvSpPr>
        <p:spPr bwMode="auto">
          <a:xfrm>
            <a:off x="8014632"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smtClean="0">
                <a:ln>
                  <a:solidFill>
                    <a:schemeClr val="bg1">
                      <a:alpha val="0"/>
                    </a:schemeClr>
                  </a:solidFill>
                </a:ln>
                <a:solidFill>
                  <a:schemeClr val="bg1"/>
                </a:solidFill>
              </a:rPr>
              <a:t>Fault Domain 3</a:t>
            </a:r>
          </a:p>
        </p:txBody>
      </p:sp>
      <p:sp>
        <p:nvSpPr>
          <p:cNvPr id="41" name="Rectangle 40"/>
          <p:cNvSpPr/>
          <p:nvPr>
            <p:custDataLst>
              <p:tags r:id="rId18"/>
            </p:custDataLst>
          </p:nvPr>
        </p:nvSpPr>
        <p:spPr bwMode="auto">
          <a:xfrm>
            <a:off x="8135916"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6</a:t>
            </a:r>
          </a:p>
        </p:txBody>
      </p:sp>
      <p:sp>
        <p:nvSpPr>
          <p:cNvPr id="43" name="Rectangle 42"/>
          <p:cNvSpPr/>
          <p:nvPr>
            <p:custDataLst>
              <p:tags r:id="rId19"/>
            </p:custDataLst>
          </p:nvPr>
        </p:nvSpPr>
        <p:spPr bwMode="auto">
          <a:xfrm>
            <a:off x="9817396"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9</a:t>
            </a:r>
          </a:p>
        </p:txBody>
      </p:sp>
      <p:cxnSp>
        <p:nvCxnSpPr>
          <p:cNvPr id="29" name="Elbow Connector 28"/>
          <p:cNvCxnSpPr/>
          <p:nvPr>
            <p:custDataLst>
              <p:tags r:id="rId20"/>
            </p:custDataLst>
          </p:nvPr>
        </p:nvCxnSpPr>
        <p:spPr>
          <a:xfrm rot="16200000" flipH="1">
            <a:off x="7491017" y="874337"/>
            <a:ext cx="876532" cy="3656796"/>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quot;No&quot; Symbol 29"/>
          <p:cNvSpPr/>
          <p:nvPr>
            <p:custDataLst>
              <p:tags r:id="rId21"/>
            </p:custDataLst>
          </p:nvPr>
        </p:nvSpPr>
        <p:spPr bwMode="auto">
          <a:xfrm>
            <a:off x="8372772" y="3118701"/>
            <a:ext cx="2758440" cy="2758440"/>
          </a:xfrm>
          <a:prstGeom prst="noSmoking">
            <a:avLst>
              <a:gd name="adj" fmla="val 951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cxnSp>
        <p:nvCxnSpPr>
          <p:cNvPr id="13" name="Straight Arrow Connector 12"/>
          <p:cNvCxnSpPr/>
          <p:nvPr/>
        </p:nvCxnSpPr>
        <p:spPr>
          <a:xfrm>
            <a:off x="6094412" y="2703007"/>
            <a:ext cx="0" cy="401934"/>
          </a:xfrm>
          <a:prstGeom prst="straightConnector1">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379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SDKs and Tools</a:t>
            </a:r>
            <a:endParaRPr lang="en-US" dirty="0"/>
          </a:p>
        </p:txBody>
      </p:sp>
      <p:sp>
        <p:nvSpPr>
          <p:cNvPr id="4" name="Content Placeholder 3"/>
          <p:cNvSpPr>
            <a:spLocks noGrp="1"/>
          </p:cNvSpPr>
          <p:nvPr>
            <p:ph sz="quarter" idx="10"/>
          </p:nvPr>
        </p:nvSpPr>
        <p:spPr>
          <a:xfrm>
            <a:off x="519113" y="1463675"/>
            <a:ext cx="11155680" cy="3462486"/>
          </a:xfrm>
        </p:spPr>
        <p:txBody>
          <a:bodyPr/>
          <a:lstStyle/>
          <a:p>
            <a:r>
              <a:rPr lang="en-US" sz="4000" dirty="0">
                <a:ln>
                  <a:solidFill>
                    <a:srgbClr val="FFFFFF">
                      <a:alpha val="0"/>
                    </a:srgbClr>
                  </a:solidFill>
                </a:ln>
                <a:solidFill>
                  <a:srgbClr val="00AEEF">
                    <a:alpha val="99000"/>
                  </a:srgbClr>
                </a:solidFill>
                <a:latin typeface="Segoe UI Light" pitchFamily="34" charset="0"/>
              </a:rPr>
              <a:t>.Net</a:t>
            </a:r>
          </a:p>
          <a:p>
            <a:pPr marL="0" lvl="1"/>
            <a:r>
              <a:rPr lang="en-US" sz="2000" dirty="0">
                <a:ln>
                  <a:solidFill>
                    <a:srgbClr val="FFFFFF">
                      <a:alpha val="0"/>
                    </a:srgbClr>
                  </a:solidFill>
                </a:ln>
              </a:rPr>
              <a:t>Visual Studio Tools</a:t>
            </a:r>
          </a:p>
          <a:p>
            <a:pPr marL="0" lvl="1"/>
            <a:r>
              <a:rPr lang="en-US" sz="2000" dirty="0">
                <a:ln>
                  <a:solidFill>
                    <a:srgbClr val="FFFFFF">
                      <a:alpha val="0"/>
                    </a:srgbClr>
                  </a:solidFill>
                </a:ln>
              </a:rPr>
              <a:t>Client </a:t>
            </a:r>
            <a:r>
              <a:rPr lang="en-US" sz="2000" dirty="0" smtClean="0">
                <a:ln>
                  <a:solidFill>
                    <a:srgbClr val="FFFFFF">
                      <a:alpha val="0"/>
                    </a:srgbClr>
                  </a:solidFill>
                </a:ln>
              </a:rPr>
              <a:t>Libraries </a:t>
            </a:r>
            <a:r>
              <a:rPr lang="en-US" sz="2000" dirty="0">
                <a:ln>
                  <a:solidFill>
                    <a:srgbClr val="FFFFFF">
                      <a:alpha val="0"/>
                    </a:srgbClr>
                  </a:solidFill>
                </a:ln>
              </a:rPr>
              <a:t>for .Net</a:t>
            </a:r>
          </a:p>
          <a:p>
            <a:r>
              <a:rPr lang="en-US" sz="4000" dirty="0">
                <a:ln>
                  <a:solidFill>
                    <a:srgbClr val="FFFFFF">
                      <a:alpha val="0"/>
                    </a:srgbClr>
                  </a:solidFill>
                </a:ln>
                <a:solidFill>
                  <a:srgbClr val="00AEEF">
                    <a:alpha val="99000"/>
                  </a:srgbClr>
                </a:solidFill>
                <a:latin typeface="Segoe UI Light" pitchFamily="34" charset="0"/>
              </a:rPr>
              <a:t>Node.js</a:t>
            </a:r>
          </a:p>
          <a:p>
            <a:pPr marL="0" lvl="1"/>
            <a:r>
              <a:rPr lang="en-US" sz="2000" dirty="0">
                <a:ln>
                  <a:solidFill>
                    <a:srgbClr val="FFFFFF">
                      <a:alpha val="0"/>
                    </a:srgbClr>
                  </a:solidFill>
                </a:ln>
              </a:rPr>
              <a:t>PowerShell Tools</a:t>
            </a:r>
          </a:p>
          <a:p>
            <a:pPr marL="0" lvl="1"/>
            <a:r>
              <a:rPr lang="en-US" sz="2000" dirty="0">
                <a:ln>
                  <a:solidFill>
                    <a:srgbClr val="FFFFFF">
                      <a:alpha val="0"/>
                    </a:srgbClr>
                  </a:solidFill>
                </a:ln>
              </a:rPr>
              <a:t>Node.js for Windows</a:t>
            </a:r>
          </a:p>
          <a:p>
            <a:pPr marL="0" lvl="1"/>
            <a:r>
              <a:rPr lang="en-US" sz="2000" dirty="0">
                <a:ln>
                  <a:solidFill>
                    <a:srgbClr val="FFFFFF">
                      <a:alpha val="0"/>
                    </a:srgbClr>
                  </a:solidFill>
                </a:ln>
              </a:rPr>
              <a:t>IISNode</a:t>
            </a:r>
          </a:p>
          <a:p>
            <a:pPr marL="0" lvl="1"/>
            <a:r>
              <a:rPr lang="en-US" sz="2000" dirty="0">
                <a:ln>
                  <a:solidFill>
                    <a:srgbClr val="FFFFFF">
                      <a:alpha val="0"/>
                    </a:srgbClr>
                  </a:solidFill>
                </a:ln>
              </a:rPr>
              <a:t>Client Libraries for Node.js</a:t>
            </a:r>
          </a:p>
        </p:txBody>
      </p:sp>
      <p:sp>
        <p:nvSpPr>
          <p:cNvPr id="7" name="Content Placeholder 3"/>
          <p:cNvSpPr txBox="1">
            <a:spLocks/>
          </p:cNvSpPr>
          <p:nvPr/>
        </p:nvSpPr>
        <p:spPr>
          <a:xfrm>
            <a:off x="6216528" y="1463675"/>
            <a:ext cx="4314144" cy="2769989"/>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4000" dirty="0">
                <a:ln>
                  <a:solidFill>
                    <a:srgbClr val="FFFFFF">
                      <a:alpha val="0"/>
                    </a:srgbClr>
                  </a:solidFill>
                </a:ln>
                <a:solidFill>
                  <a:srgbClr val="00AEEF">
                    <a:alpha val="99000"/>
                  </a:srgbClr>
                </a:solidFill>
                <a:latin typeface="Segoe UI Light" pitchFamily="34" charset="0"/>
              </a:rPr>
              <a:t>Java</a:t>
            </a:r>
          </a:p>
          <a:p>
            <a:pPr marL="0" lvl="1" indent="0">
              <a:buNone/>
            </a:pPr>
            <a:r>
              <a:rPr lang="en-US" sz="2000" dirty="0">
                <a:ln>
                  <a:solidFill>
                    <a:srgbClr val="FFFFFF">
                      <a:alpha val="0"/>
                    </a:srgbClr>
                  </a:solidFill>
                </a:ln>
              </a:rPr>
              <a:t>Eclipse </a:t>
            </a:r>
            <a:r>
              <a:rPr lang="en-US" sz="2000" dirty="0" smtClean="0">
                <a:ln>
                  <a:solidFill>
                    <a:srgbClr val="FFFFFF">
                      <a:alpha val="0"/>
                    </a:srgbClr>
                  </a:solidFill>
                </a:ln>
              </a:rPr>
              <a:t>Tools</a:t>
            </a:r>
            <a:endParaRPr lang="en-US" sz="2000" dirty="0">
              <a:ln>
                <a:solidFill>
                  <a:srgbClr val="FFFFFF">
                    <a:alpha val="0"/>
                  </a:srgbClr>
                </a:solidFill>
              </a:ln>
            </a:endParaRPr>
          </a:p>
          <a:p>
            <a:pPr marL="0" lvl="1" indent="0">
              <a:buNone/>
            </a:pPr>
            <a:r>
              <a:rPr lang="en-US" sz="2000" dirty="0">
                <a:ln>
                  <a:solidFill>
                    <a:srgbClr val="FFFFFF">
                      <a:alpha val="0"/>
                    </a:srgbClr>
                  </a:solidFill>
                </a:ln>
              </a:rPr>
              <a:t>Client Libraries for Java</a:t>
            </a:r>
          </a:p>
          <a:p>
            <a:pPr marL="0" lvl="0" indent="0">
              <a:buNone/>
            </a:pPr>
            <a:r>
              <a:rPr lang="en-US" sz="4000" dirty="0">
                <a:ln>
                  <a:solidFill>
                    <a:srgbClr val="FFFFFF">
                      <a:alpha val="0"/>
                    </a:srgbClr>
                  </a:solidFill>
                </a:ln>
                <a:solidFill>
                  <a:srgbClr val="00AEEF">
                    <a:alpha val="99000"/>
                  </a:srgbClr>
                </a:solidFill>
                <a:latin typeface="Segoe UI Light" pitchFamily="34" charset="0"/>
              </a:rPr>
              <a:t>php</a:t>
            </a:r>
          </a:p>
          <a:p>
            <a:pPr marL="0" lvl="1" indent="0">
              <a:buNone/>
            </a:pPr>
            <a:r>
              <a:rPr lang="en-US" sz="2000" dirty="0">
                <a:ln>
                  <a:solidFill>
                    <a:srgbClr val="FFFFFF">
                      <a:alpha val="0"/>
                    </a:srgbClr>
                  </a:solidFill>
                </a:ln>
              </a:rPr>
              <a:t>Command Line Tools</a:t>
            </a:r>
          </a:p>
          <a:p>
            <a:pPr marL="0" lvl="1" indent="0">
              <a:buNone/>
            </a:pPr>
            <a:r>
              <a:rPr lang="en-US" sz="2000" dirty="0">
                <a:ln>
                  <a:solidFill>
                    <a:srgbClr val="FFFFFF">
                      <a:alpha val="0"/>
                    </a:srgbClr>
                  </a:solidFill>
                </a:ln>
              </a:rPr>
              <a:t>Client Libraries for php</a:t>
            </a:r>
          </a:p>
        </p:txBody>
      </p:sp>
    </p:spTree>
    <p:extLst>
      <p:ext uri="{BB962C8B-B14F-4D97-AF65-F5344CB8AC3E}">
        <p14:creationId xmlns:p14="http://schemas.microsoft.com/office/powerpoint/2010/main" val="2347362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custDataLst>
              <p:tags r:id="rId2"/>
            </p:custDataLst>
          </p:nvPr>
        </p:nvSpPr>
        <p:spPr bwMode="auto">
          <a:xfrm>
            <a:off x="516572" y="1970088"/>
            <a:ext cx="5391859" cy="3511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endParaRPr lang="en-US" sz="4000" dirty="0">
              <a:ln>
                <a:solidFill>
                  <a:schemeClr val="bg1">
                    <a:alpha val="0"/>
                  </a:schemeClr>
                </a:solidFill>
              </a:ln>
              <a:gradFill>
                <a:gsLst>
                  <a:gs pos="0">
                    <a:srgbClr val="FFFFFF"/>
                  </a:gs>
                  <a:gs pos="100000">
                    <a:srgbClr val="FFFFFF"/>
                  </a:gs>
                </a:gsLst>
                <a:lin ang="5400000" scaled="0"/>
              </a:gradFill>
              <a:latin typeface="Segoe Light" pitchFamily="34" charset="0"/>
            </a:endParaRPr>
          </a:p>
        </p:txBody>
      </p:sp>
      <p:graphicFrame>
        <p:nvGraphicFramePr>
          <p:cNvPr id="6" name="Object 5" hidden="1"/>
          <p:cNvGraphicFramePr>
            <a:graphicFrameLocks noChangeAspect="1"/>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1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custDataLst>
              <p:tags r:id="rId4"/>
            </p:custDataLst>
          </p:nvPr>
        </p:nvSpPr>
        <p:spPr/>
        <p:txBody>
          <a:bodyPr/>
          <a:lstStyle/>
          <a:p>
            <a:r>
              <a:rPr lang="en-US" dirty="0"/>
              <a:t>Windows Azure </a:t>
            </a:r>
            <a:r>
              <a:rPr lang="en-US" dirty="0" smtClean="0"/>
              <a:t>for .Net Developers</a:t>
            </a:r>
            <a:endParaRPr lang="en-US" dirty="0"/>
          </a:p>
        </p:txBody>
      </p:sp>
      <p:sp>
        <p:nvSpPr>
          <p:cNvPr id="12" name="Rectangle 11"/>
          <p:cNvSpPr/>
          <p:nvPr>
            <p:custDataLst>
              <p:tags r:id="rId5"/>
            </p:custDataLst>
          </p:nvPr>
        </p:nvSpPr>
        <p:spPr bwMode="auto">
          <a:xfrm>
            <a:off x="6096000" y="1970088"/>
            <a:ext cx="5478421" cy="350865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91440" numCol="1" rtlCol="0" anchor="t" anchorCtr="0" compatLnSpc="1">
            <a:prstTxWarp prst="textNoShape">
              <a:avLst/>
            </a:prstTxWarp>
            <a:spAutoFit/>
          </a:bodyPr>
          <a:lstStyle/>
          <a:p>
            <a:pPr defTabSz="914099" fontAlgn="base">
              <a:spcBef>
                <a:spcPts val="1200"/>
              </a:spcBef>
            </a:pPr>
            <a:r>
              <a:rPr lang="en-US" sz="3200" b="1" dirty="0">
                <a:ln>
                  <a:solidFill>
                    <a:schemeClr val="bg1">
                      <a:alpha val="0"/>
                    </a:schemeClr>
                  </a:solidFill>
                </a:ln>
                <a:gradFill>
                  <a:gsLst>
                    <a:gs pos="0">
                      <a:srgbClr val="FFFFFF"/>
                    </a:gs>
                    <a:gs pos="100000">
                      <a:srgbClr val="FFFFFF"/>
                    </a:gs>
                  </a:gsLst>
                  <a:lin ang="5400000" scaled="0"/>
                </a:gradFill>
                <a:latin typeface="Segoe UI Light" pitchFamily="34" charset="0"/>
              </a:rPr>
              <a:t>Windows Azure </a:t>
            </a:r>
            <a:r>
              <a:rPr lang="en-US" sz="3200" b="1" dirty="0" smtClean="0">
                <a:ln>
                  <a:solidFill>
                    <a:schemeClr val="bg1">
                      <a:alpha val="0"/>
                    </a:schemeClr>
                  </a:solidFill>
                </a:ln>
                <a:gradFill>
                  <a:gsLst>
                    <a:gs pos="0">
                      <a:srgbClr val="FFFFFF"/>
                    </a:gs>
                    <a:gs pos="100000">
                      <a:srgbClr val="FFFFFF"/>
                    </a:gs>
                  </a:gsLst>
                  <a:lin ang="5400000" scaled="0"/>
                </a:gradFill>
                <a:latin typeface="Segoe UI Light" pitchFamily="34" charset="0"/>
              </a:rPr>
              <a:t>SDK for .Net</a:t>
            </a: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Windows Server </a:t>
            </a:r>
            <a:r>
              <a:rPr lang="en-US" sz="2200" dirty="0" smtClean="0">
                <a:ln>
                  <a:solidFill>
                    <a:schemeClr val="bg1">
                      <a:alpha val="0"/>
                    </a:schemeClr>
                  </a:solidFill>
                </a:ln>
                <a:gradFill>
                  <a:gsLst>
                    <a:gs pos="0">
                      <a:srgbClr val="FFFFFF"/>
                    </a:gs>
                    <a:gs pos="100000">
                      <a:srgbClr val="FFFFFF"/>
                    </a:gs>
                  </a:gsLst>
                  <a:lin ang="5400000" scaled="0"/>
                </a:gradFill>
              </a:rPr>
              <a:t>2008, Windows 7 or Windows 8</a:t>
            </a:r>
            <a:endParaRPr lang="en-US" sz="2200" dirty="0">
              <a:ln>
                <a:solidFill>
                  <a:schemeClr val="bg1">
                    <a:alpha val="0"/>
                  </a:schemeClr>
                </a:solidFill>
              </a:ln>
              <a:gradFill>
                <a:gsLst>
                  <a:gs pos="0">
                    <a:srgbClr val="FFFFFF"/>
                  </a:gs>
                  <a:gs pos="100000">
                    <a:srgbClr val="FFFFFF"/>
                  </a:gs>
                </a:gsLst>
                <a:lin ang="5400000" scaled="0"/>
              </a:gradFill>
            </a:endParaRP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SQL Express 2005+</a:t>
            </a: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.NET 3.5 SP1+</a:t>
            </a: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Development Fabric</a:t>
            </a: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Development Storage</a:t>
            </a:r>
          </a:p>
          <a:p>
            <a:pPr defTabSz="914099" fontAlgn="base">
              <a:spcBef>
                <a:spcPts val="600"/>
              </a:spcBef>
            </a:pPr>
            <a:r>
              <a:rPr lang="en-US" sz="2200" dirty="0">
                <a:ln>
                  <a:solidFill>
                    <a:schemeClr val="bg1">
                      <a:alpha val="0"/>
                    </a:schemeClr>
                  </a:solidFill>
                </a:ln>
                <a:gradFill>
                  <a:gsLst>
                    <a:gs pos="0">
                      <a:srgbClr val="FFFFFF"/>
                    </a:gs>
                    <a:gs pos="100000">
                      <a:srgbClr val="FFFFFF"/>
                    </a:gs>
                  </a:gsLst>
                  <a:lin ang="5400000" scaled="0"/>
                </a:gradFill>
              </a:rPr>
              <a:t>.NET </a:t>
            </a:r>
            <a:r>
              <a:rPr lang="en-US" sz="2200" dirty="0" smtClean="0">
                <a:ln>
                  <a:solidFill>
                    <a:schemeClr val="bg1">
                      <a:alpha val="0"/>
                    </a:schemeClr>
                  </a:solidFill>
                </a:ln>
                <a:gradFill>
                  <a:gsLst>
                    <a:gs pos="0">
                      <a:srgbClr val="FFFFFF"/>
                    </a:gs>
                    <a:gs pos="100000">
                      <a:srgbClr val="FFFFFF"/>
                    </a:gs>
                  </a:gsLst>
                  <a:lin ang="5400000" scaled="0"/>
                </a:gradFill>
              </a:rPr>
              <a:t>APIs</a:t>
            </a:r>
            <a:endParaRPr lang="en-US" sz="2200" dirty="0">
              <a:ln>
                <a:solidFill>
                  <a:schemeClr val="bg1">
                    <a:alpha val="0"/>
                  </a:schemeClr>
                </a:solidFill>
              </a:ln>
              <a:gradFill>
                <a:gsLst>
                  <a:gs pos="0">
                    <a:srgbClr val="FFFFFF"/>
                  </a:gs>
                  <a:gs pos="100000">
                    <a:srgbClr val="FFFFFF"/>
                  </a:gs>
                </a:gsLst>
                <a:lin ang="5400000" scaled="0"/>
              </a:gradFill>
            </a:endParaRPr>
          </a:p>
        </p:txBody>
      </p:sp>
      <p:pic>
        <p:nvPicPr>
          <p:cNvPr id="36910" name="Picture 46"/>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rcRect r="74733"/>
          <a:stretch/>
        </p:blipFill>
        <p:spPr bwMode="auto">
          <a:xfrm>
            <a:off x="4029643" y="2120805"/>
            <a:ext cx="1416564" cy="7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3530" y="2125298"/>
            <a:ext cx="3114989" cy="3200876"/>
          </a:xfrm>
          <a:prstGeom prst="rect">
            <a:avLst/>
          </a:prstGeom>
        </p:spPr>
        <p:txBody>
          <a:bodyPr wrap="square">
            <a:spAutoFit/>
          </a:bodyPr>
          <a:lstStyle/>
          <a:p>
            <a:pPr defTabSz="914099" fontAlgn="base">
              <a:spcBef>
                <a:spcPts val="600"/>
              </a:spcBef>
              <a:spcAft>
                <a:spcPct val="0"/>
              </a:spcAft>
            </a:pPr>
            <a:r>
              <a:rPr lang="en-US" dirty="0">
                <a:ln>
                  <a:solidFill>
                    <a:schemeClr val="bg1">
                      <a:alpha val="0"/>
                    </a:schemeClr>
                  </a:solidFill>
                </a:ln>
                <a:solidFill>
                  <a:srgbClr val="595959">
                    <a:alpha val="99000"/>
                  </a:srgbClr>
                </a:solidFill>
              </a:rPr>
              <a:t>Visual Studio </a:t>
            </a:r>
            <a:r>
              <a:rPr lang="en-US" dirty="0" smtClean="0">
                <a:ln>
                  <a:solidFill>
                    <a:schemeClr val="bg1">
                      <a:alpha val="0"/>
                    </a:schemeClr>
                  </a:solidFill>
                </a:ln>
                <a:solidFill>
                  <a:srgbClr val="595959">
                    <a:alpha val="99000"/>
                  </a:srgbClr>
                </a:solidFill>
              </a:rPr>
              <a:t>2010/2012</a:t>
            </a:r>
            <a:endParaRPr lang="en-US" dirty="0">
              <a:ln>
                <a:solidFill>
                  <a:schemeClr val="bg1">
                    <a:alpha val="0"/>
                  </a:schemeClr>
                </a:solidFill>
              </a:ln>
              <a:solidFill>
                <a:srgbClr val="595959">
                  <a:alpha val="99000"/>
                </a:srgbClr>
              </a:solidFill>
            </a:endParaRPr>
          </a:p>
          <a:p>
            <a:pPr defTabSz="914099" fontAlgn="base">
              <a:spcBef>
                <a:spcPts val="600"/>
              </a:spcBef>
              <a:spcAft>
                <a:spcPct val="0"/>
              </a:spcAft>
            </a:pPr>
            <a:r>
              <a:rPr lang="en-US" dirty="0">
                <a:ln>
                  <a:solidFill>
                    <a:schemeClr val="bg1">
                      <a:alpha val="0"/>
                    </a:schemeClr>
                  </a:solidFill>
                </a:ln>
                <a:solidFill>
                  <a:srgbClr val="595959">
                    <a:alpha val="99000"/>
                  </a:srgbClr>
                </a:solidFill>
              </a:rPr>
              <a:t>Project Templates</a:t>
            </a:r>
          </a:p>
          <a:p>
            <a:pPr defTabSz="914099" fontAlgn="base">
              <a:spcBef>
                <a:spcPts val="600"/>
              </a:spcBef>
              <a:spcAft>
                <a:spcPct val="0"/>
              </a:spcAft>
            </a:pPr>
            <a:r>
              <a:rPr lang="en-US" dirty="0">
                <a:ln>
                  <a:solidFill>
                    <a:schemeClr val="bg1">
                      <a:alpha val="0"/>
                    </a:schemeClr>
                  </a:solidFill>
                </a:ln>
                <a:solidFill>
                  <a:srgbClr val="595959">
                    <a:alpha val="99000"/>
                  </a:srgbClr>
                </a:solidFill>
              </a:rPr>
              <a:t>Model &amp; Config Tooling</a:t>
            </a:r>
          </a:p>
          <a:p>
            <a:pPr defTabSz="914099" fontAlgn="base">
              <a:spcBef>
                <a:spcPts val="600"/>
              </a:spcBef>
              <a:spcAft>
                <a:spcPct val="0"/>
              </a:spcAft>
            </a:pPr>
            <a:r>
              <a:rPr lang="en-US" dirty="0">
                <a:ln>
                  <a:solidFill>
                    <a:schemeClr val="bg1">
                      <a:alpha val="0"/>
                    </a:schemeClr>
                  </a:solidFill>
                </a:ln>
                <a:solidFill>
                  <a:srgbClr val="595959">
                    <a:alpha val="99000"/>
                  </a:srgbClr>
                </a:solidFill>
              </a:rPr>
              <a:t>Package &amp; 1 Click Deploy</a:t>
            </a:r>
          </a:p>
          <a:p>
            <a:pPr defTabSz="914099" fontAlgn="base">
              <a:spcBef>
                <a:spcPts val="600"/>
              </a:spcBef>
              <a:spcAft>
                <a:spcPct val="0"/>
              </a:spcAft>
            </a:pPr>
            <a:r>
              <a:rPr lang="en-US" dirty="0">
                <a:ln>
                  <a:solidFill>
                    <a:schemeClr val="bg1">
                      <a:alpha val="0"/>
                    </a:schemeClr>
                  </a:solidFill>
                </a:ln>
                <a:solidFill>
                  <a:srgbClr val="595959">
                    <a:alpha val="99000"/>
                  </a:srgbClr>
                </a:solidFill>
              </a:rPr>
              <a:t>Debugging Support</a:t>
            </a:r>
          </a:p>
          <a:p>
            <a:pPr defTabSz="914099" fontAlgn="base">
              <a:spcBef>
                <a:spcPts val="600"/>
              </a:spcBef>
              <a:spcAft>
                <a:spcPct val="0"/>
              </a:spcAft>
            </a:pPr>
            <a:r>
              <a:rPr lang="en-US" dirty="0">
                <a:ln>
                  <a:solidFill>
                    <a:schemeClr val="bg1">
                      <a:alpha val="0"/>
                    </a:schemeClr>
                  </a:solidFill>
                </a:ln>
                <a:solidFill>
                  <a:srgbClr val="595959">
                    <a:alpha val="99000"/>
                  </a:srgbClr>
                </a:solidFill>
              </a:rPr>
              <a:t>Storage Explorer</a:t>
            </a:r>
          </a:p>
          <a:p>
            <a:pPr defTabSz="914099" fontAlgn="base">
              <a:spcBef>
                <a:spcPts val="600"/>
              </a:spcBef>
              <a:spcAft>
                <a:spcPct val="0"/>
              </a:spcAft>
            </a:pPr>
            <a:r>
              <a:rPr lang="en-US" dirty="0">
                <a:ln>
                  <a:solidFill>
                    <a:schemeClr val="bg1">
                      <a:alpha val="0"/>
                    </a:schemeClr>
                  </a:solidFill>
                </a:ln>
                <a:solidFill>
                  <a:srgbClr val="595959">
                    <a:alpha val="99000"/>
                  </a:srgbClr>
                </a:solidFill>
              </a:rPr>
              <a:t>Server Explorer</a:t>
            </a:r>
          </a:p>
          <a:p>
            <a:pPr defTabSz="914099" fontAlgn="base">
              <a:spcBef>
                <a:spcPts val="600"/>
              </a:spcBef>
              <a:spcAft>
                <a:spcPct val="0"/>
              </a:spcAft>
            </a:pPr>
            <a:r>
              <a:rPr lang="en-US" dirty="0">
                <a:ln>
                  <a:solidFill>
                    <a:schemeClr val="bg1">
                      <a:alpha val="0"/>
                    </a:schemeClr>
                  </a:solidFill>
                </a:ln>
                <a:solidFill>
                  <a:srgbClr val="595959">
                    <a:alpha val="99000"/>
                  </a:srgbClr>
                </a:solidFill>
              </a:rPr>
              <a:t>IntelliTrace Support</a:t>
            </a:r>
          </a:p>
          <a:p>
            <a:pPr defTabSz="914099" fontAlgn="base">
              <a:spcBef>
                <a:spcPts val="600"/>
              </a:spcBef>
              <a:spcAft>
                <a:spcPct val="0"/>
              </a:spcAft>
            </a:pPr>
            <a:r>
              <a:rPr lang="en-US" dirty="0">
                <a:ln>
                  <a:solidFill>
                    <a:schemeClr val="bg1">
                      <a:alpha val="0"/>
                    </a:schemeClr>
                  </a:solidFill>
                </a:ln>
                <a:solidFill>
                  <a:srgbClr val="595959">
                    <a:alpha val="99000"/>
                  </a:srgbClr>
                </a:solidFill>
              </a:rPr>
              <a:t>Profiling Support</a:t>
            </a:r>
          </a:p>
        </p:txBody>
      </p:sp>
    </p:spTree>
    <p:extLst>
      <p:ext uri="{BB962C8B-B14F-4D97-AF65-F5344CB8AC3E}">
        <p14:creationId xmlns:p14="http://schemas.microsoft.com/office/powerpoint/2010/main" val="336959937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256"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715733" y="2693773"/>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4359593" y="2693773"/>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bwMode="auto">
          <a:xfrm>
            <a:off x="8003452" y="2693773"/>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Content Placeholder 2"/>
          <p:cNvSpPr txBox="1">
            <a:spLocks/>
          </p:cNvSpPr>
          <p:nvPr>
            <p:custDataLst>
              <p:tags r:id="rId2"/>
            </p:custDataLst>
          </p:nvPr>
        </p:nvSpPr>
        <p:spPr>
          <a:xfrm>
            <a:off x="550843" y="1843786"/>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Inherits RoleEntryPoint</a:t>
            </a:r>
          </a:p>
        </p:txBody>
      </p:sp>
      <p:sp>
        <p:nvSpPr>
          <p:cNvPr id="10" name="TextBox 9"/>
          <p:cNvSpPr txBox="1"/>
          <p:nvPr/>
        </p:nvSpPr>
        <p:spPr>
          <a:xfrm>
            <a:off x="715733" y="2826652"/>
            <a:ext cx="3474720" cy="2723823"/>
          </a:xfrm>
          <a:prstGeom prst="rect">
            <a:avLst/>
          </a:prstGeom>
          <a:noFill/>
        </p:spPr>
        <p:txBody>
          <a:bodyPr wrap="square" lIns="0" tIns="0" rIns="0" bIns="0" rtlCol="0">
            <a:spAutoFit/>
          </a:bodyPr>
          <a:lstStyle/>
          <a:p>
            <a:pPr algn="ctr">
              <a:lnSpc>
                <a:spcPct val="90000"/>
              </a:lnSpc>
              <a:spcBef>
                <a:spcPct val="20000"/>
              </a:spcBef>
              <a:buSzPct val="80000"/>
            </a:pPr>
            <a:r>
              <a:rPr lang="en-US" sz="4000" dirty="0">
                <a:solidFill>
                  <a:schemeClr val="bg1">
                    <a:alpha val="99000"/>
                  </a:schemeClr>
                </a:solidFill>
                <a:latin typeface="Segoe UI Light" pitchFamily="34" charset="0"/>
              </a:rPr>
              <a:t>OnStart() </a:t>
            </a:r>
            <a:r>
              <a:rPr lang="en-US" sz="4000" dirty="0" smtClean="0">
                <a:solidFill>
                  <a:schemeClr val="bg1">
                    <a:alpha val="99000"/>
                  </a:schemeClr>
                </a:solidFill>
                <a:latin typeface="Segoe UI Light" pitchFamily="34" charset="0"/>
              </a:rPr>
              <a:t>Method</a:t>
            </a:r>
          </a:p>
          <a:p>
            <a:pPr marL="0" lvl="1" algn="ctr">
              <a:spcBef>
                <a:spcPts val="300"/>
              </a:spcBef>
              <a:buSzPct val="80000"/>
            </a:pPr>
            <a:r>
              <a:rPr lang="en-US" sz="2000" dirty="0">
                <a:ln>
                  <a:solidFill>
                    <a:srgbClr val="FFFFFF">
                      <a:alpha val="0"/>
                    </a:srgbClr>
                  </a:solidFill>
                </a:ln>
                <a:solidFill>
                  <a:schemeClr val="bg1">
                    <a:alpha val="99000"/>
                  </a:schemeClr>
                </a:solidFill>
              </a:rPr>
              <a:t>Called by Fabric on startup, allows you to perform initialization </a:t>
            </a:r>
            <a:r>
              <a:rPr lang="en-US" sz="2000" dirty="0" smtClean="0">
                <a:ln>
                  <a:solidFill>
                    <a:srgbClr val="FFFFFF">
                      <a:alpha val="0"/>
                    </a:srgbClr>
                  </a:solidFill>
                </a:ln>
                <a:solidFill>
                  <a:schemeClr val="bg1">
                    <a:alpha val="99000"/>
                  </a:schemeClr>
                </a:solidFill>
              </a:rPr>
              <a:t>tasks.</a:t>
            </a:r>
            <a:br>
              <a:rPr lang="en-US" sz="2000" dirty="0" smtClean="0">
                <a:ln>
                  <a:solidFill>
                    <a:srgbClr val="FFFFFF">
                      <a:alpha val="0"/>
                    </a:srgbClr>
                  </a:solidFill>
                </a:ln>
                <a:solidFill>
                  <a:schemeClr val="bg1">
                    <a:alpha val="99000"/>
                  </a:schemeClr>
                </a:solidFill>
              </a:rPr>
            </a:br>
            <a:r>
              <a:rPr lang="en-US" sz="2000" dirty="0" smtClean="0">
                <a:ln>
                  <a:solidFill>
                    <a:srgbClr val="FFFFFF">
                      <a:alpha val="0"/>
                    </a:srgbClr>
                  </a:solidFill>
                </a:ln>
                <a:solidFill>
                  <a:schemeClr val="bg1">
                    <a:alpha val="99000"/>
                  </a:schemeClr>
                </a:solidFill>
              </a:rPr>
              <a:t>Reports </a:t>
            </a:r>
            <a:r>
              <a:rPr lang="en-US" sz="2000" dirty="0">
                <a:ln>
                  <a:solidFill>
                    <a:srgbClr val="FFFFFF">
                      <a:alpha val="0"/>
                    </a:srgbClr>
                  </a:solidFill>
                </a:ln>
                <a:solidFill>
                  <a:schemeClr val="bg1">
                    <a:alpha val="99000"/>
                  </a:schemeClr>
                </a:solidFill>
              </a:rPr>
              <a:t>Busy status to load balancer until you return </a:t>
            </a:r>
            <a:r>
              <a:rPr lang="en-US" sz="2000" dirty="0" smtClean="0">
                <a:ln>
                  <a:solidFill>
                    <a:srgbClr val="FFFFFF">
                      <a:alpha val="0"/>
                    </a:srgbClr>
                  </a:solidFill>
                </a:ln>
                <a:solidFill>
                  <a:schemeClr val="bg1">
                    <a:alpha val="99000"/>
                  </a:schemeClr>
                </a:solidFill>
              </a:rPr>
              <a:t>true.</a:t>
            </a:r>
            <a:endParaRPr lang="en-US" sz="4000" dirty="0">
              <a:solidFill>
                <a:schemeClr val="bg1">
                  <a:alpha val="99000"/>
                </a:schemeClr>
              </a:solidFill>
              <a:latin typeface="Segoe UI Light" pitchFamily="34" charset="0"/>
            </a:endParaRPr>
          </a:p>
        </p:txBody>
      </p:sp>
      <p:sp>
        <p:nvSpPr>
          <p:cNvPr id="11" name="TextBox 10"/>
          <p:cNvSpPr txBox="1"/>
          <p:nvPr/>
        </p:nvSpPr>
        <p:spPr>
          <a:xfrm>
            <a:off x="4359593" y="2826652"/>
            <a:ext cx="3474720" cy="2746906"/>
          </a:xfrm>
          <a:prstGeom prst="rect">
            <a:avLst/>
          </a:prstGeom>
          <a:noFill/>
        </p:spPr>
        <p:txBody>
          <a:bodyPr wrap="square" lIns="0" tIns="0" rIns="0" bIns="0" rtlCol="0">
            <a:spAutoFit/>
          </a:bodyPr>
          <a:lstStyle/>
          <a:p>
            <a:pPr algn="ctr">
              <a:lnSpc>
                <a:spcPct val="90000"/>
              </a:lnSpc>
              <a:spcBef>
                <a:spcPct val="20000"/>
              </a:spcBef>
              <a:buSzPct val="80000"/>
            </a:pPr>
            <a:r>
              <a:rPr lang="en-US" sz="4000" dirty="0">
                <a:solidFill>
                  <a:schemeClr val="bg1">
                    <a:alpha val="99000"/>
                  </a:schemeClr>
                </a:solidFill>
                <a:latin typeface="Segoe UI Light" pitchFamily="34" charset="0"/>
              </a:rPr>
              <a:t>Run() </a:t>
            </a:r>
            <a:r>
              <a:rPr lang="en-US" sz="4000" dirty="0" smtClean="0">
                <a:solidFill>
                  <a:schemeClr val="bg1">
                    <a:alpha val="99000"/>
                  </a:schemeClr>
                </a:solidFill>
                <a:latin typeface="Segoe UI Light" pitchFamily="34" charset="0"/>
              </a:rPr>
              <a:t/>
            </a:r>
            <a:br>
              <a:rPr lang="en-US" sz="4000" dirty="0" smtClean="0">
                <a:solidFill>
                  <a:schemeClr val="bg1">
                    <a:alpha val="99000"/>
                  </a:schemeClr>
                </a:solidFill>
                <a:latin typeface="Segoe UI Light" pitchFamily="34" charset="0"/>
              </a:rPr>
            </a:br>
            <a:r>
              <a:rPr lang="en-US" sz="4000" dirty="0" smtClean="0">
                <a:solidFill>
                  <a:schemeClr val="bg1">
                    <a:alpha val="99000"/>
                  </a:schemeClr>
                </a:solidFill>
                <a:latin typeface="Segoe UI Light" pitchFamily="34" charset="0"/>
              </a:rPr>
              <a:t>Method</a:t>
            </a:r>
          </a:p>
          <a:p>
            <a:pPr marL="0" lvl="1" algn="ctr">
              <a:spcBef>
                <a:spcPts val="300"/>
              </a:spcBef>
              <a:buSzPct val="80000"/>
            </a:pPr>
            <a:r>
              <a:rPr lang="en-US" sz="2000" dirty="0">
                <a:ln>
                  <a:solidFill>
                    <a:srgbClr val="FFFFFF">
                      <a:alpha val="0"/>
                    </a:srgbClr>
                  </a:solidFill>
                </a:ln>
                <a:solidFill>
                  <a:schemeClr val="bg1">
                    <a:alpha val="99000"/>
                  </a:schemeClr>
                </a:solidFill>
              </a:rPr>
              <a:t>Main logic is here – can do anything, typically infinite loop. Should never exit.</a:t>
            </a:r>
          </a:p>
          <a:p>
            <a:pPr algn="ctr">
              <a:lnSpc>
                <a:spcPct val="90000"/>
              </a:lnSpc>
              <a:spcBef>
                <a:spcPct val="20000"/>
              </a:spcBef>
              <a:buSzPct val="80000"/>
            </a:pPr>
            <a:endParaRPr lang="en-US" sz="4000" dirty="0">
              <a:solidFill>
                <a:schemeClr val="bg1">
                  <a:alpha val="99000"/>
                </a:schemeClr>
              </a:solidFill>
              <a:latin typeface="Segoe UI Light" pitchFamily="34" charset="0"/>
            </a:endParaRPr>
          </a:p>
        </p:txBody>
      </p:sp>
      <p:sp>
        <p:nvSpPr>
          <p:cNvPr id="12" name="TextBox 11"/>
          <p:cNvSpPr txBox="1"/>
          <p:nvPr/>
        </p:nvSpPr>
        <p:spPr>
          <a:xfrm>
            <a:off x="8008793" y="2826652"/>
            <a:ext cx="3474720" cy="2108269"/>
          </a:xfrm>
          <a:prstGeom prst="rect">
            <a:avLst/>
          </a:prstGeom>
          <a:noFill/>
        </p:spPr>
        <p:txBody>
          <a:bodyPr wrap="square" lIns="0" tIns="0" rIns="0" bIns="0" rtlCol="0">
            <a:spAutoFit/>
          </a:bodyPr>
          <a:lstStyle/>
          <a:p>
            <a:pPr algn="ctr">
              <a:lnSpc>
                <a:spcPct val="90000"/>
              </a:lnSpc>
              <a:spcBef>
                <a:spcPct val="20000"/>
              </a:spcBef>
              <a:buSzPct val="80000"/>
            </a:pPr>
            <a:r>
              <a:rPr lang="en-US" sz="4000" dirty="0">
                <a:solidFill>
                  <a:schemeClr val="bg1">
                    <a:alpha val="99000"/>
                  </a:schemeClr>
                </a:solidFill>
                <a:latin typeface="Segoe UI Light" pitchFamily="34" charset="0"/>
              </a:rPr>
              <a:t>OnStop() </a:t>
            </a:r>
            <a:r>
              <a:rPr lang="en-US" sz="4000" dirty="0" smtClean="0">
                <a:solidFill>
                  <a:schemeClr val="bg1">
                    <a:alpha val="99000"/>
                  </a:schemeClr>
                </a:solidFill>
                <a:latin typeface="Segoe UI Light" pitchFamily="34" charset="0"/>
              </a:rPr>
              <a:t>Method</a:t>
            </a:r>
          </a:p>
          <a:p>
            <a:pPr marL="0" lvl="1" algn="ctr">
              <a:spcBef>
                <a:spcPts val="300"/>
              </a:spcBef>
              <a:buSzPct val="80000"/>
            </a:pPr>
            <a:r>
              <a:rPr lang="en-US" sz="2000" dirty="0">
                <a:ln>
                  <a:solidFill>
                    <a:srgbClr val="FFFFFF">
                      <a:alpha val="0"/>
                    </a:srgbClr>
                  </a:solidFill>
                </a:ln>
                <a:solidFill>
                  <a:schemeClr val="bg1">
                    <a:alpha val="99000"/>
                  </a:schemeClr>
                </a:solidFill>
              </a:rPr>
              <a:t>Called when role is to be shutdown, graceful exit.</a:t>
            </a:r>
          </a:p>
          <a:p>
            <a:pPr marL="0" lvl="1" algn="ctr">
              <a:spcBef>
                <a:spcPts val="300"/>
              </a:spcBef>
              <a:buSzPct val="80000"/>
            </a:pPr>
            <a:r>
              <a:rPr lang="en-US" sz="2000" dirty="0">
                <a:ln>
                  <a:solidFill>
                    <a:srgbClr val="FFFFFF">
                      <a:alpha val="0"/>
                    </a:srgbClr>
                  </a:solidFill>
                </a:ln>
                <a:solidFill>
                  <a:schemeClr val="bg1">
                    <a:alpha val="99000"/>
                  </a:schemeClr>
                </a:solidFill>
              </a:rPr>
              <a:t>30 Seconds to tidy </a:t>
            </a:r>
            <a:r>
              <a:rPr lang="en-US" sz="2000" dirty="0" smtClean="0">
                <a:ln>
                  <a:solidFill>
                    <a:srgbClr val="FFFFFF">
                      <a:alpha val="0"/>
                    </a:srgbClr>
                  </a:solidFill>
                </a:ln>
                <a:solidFill>
                  <a:schemeClr val="bg1"/>
                </a:solidFill>
              </a:rPr>
              <a:t>up.</a:t>
            </a:r>
            <a:endParaRPr lang="en-US" sz="2000" dirty="0">
              <a:ln>
                <a:solidFill>
                  <a:srgbClr val="FFFFFF">
                    <a:alpha val="0"/>
                  </a:srgbClr>
                </a:solidFill>
              </a:ln>
              <a:solidFill>
                <a:schemeClr val="bg1"/>
              </a:solidFill>
            </a:endParaRPr>
          </a:p>
        </p:txBody>
      </p:sp>
      <p:graphicFrame>
        <p:nvGraphicFramePr>
          <p:cNvPr id="4" name="Object 3" hidden="1"/>
          <p:cNvGraphicFramePr>
            <a:graphicFrameLocks noChangeAspect="1"/>
          </p:cNvGraphicFramePr>
          <p:nvPr>
            <p:custDataLst>
              <p:tags r:id="rId3"/>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smtClean="0"/>
              <a:t>Role Programming Model</a:t>
            </a:r>
            <a:endParaRPr lang="en-US" dirty="0"/>
          </a:p>
        </p:txBody>
      </p:sp>
    </p:spTree>
    <p:extLst>
      <p:ext uri="{BB962C8B-B14F-4D97-AF65-F5344CB8AC3E}">
        <p14:creationId xmlns:p14="http://schemas.microsoft.com/office/powerpoint/2010/main" val="40637001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266"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Role Lifecycle</a:t>
            </a:r>
          </a:p>
        </p:txBody>
      </p:sp>
      <p:sp>
        <p:nvSpPr>
          <p:cNvPr id="4" name="Content Placeholder 3"/>
          <p:cNvSpPr>
            <a:spLocks noGrp="1"/>
          </p:cNvSpPr>
          <p:nvPr>
            <p:ph sz="quarter" idx="10"/>
          </p:nvPr>
        </p:nvSpPr>
        <p:spPr>
          <a:xfrm>
            <a:off x="519113" y="1463675"/>
            <a:ext cx="11155680" cy="1138773"/>
          </a:xfrm>
        </p:spPr>
        <p:txBody>
          <a:bodyPr/>
          <a:lstStyle/>
          <a:p>
            <a:r>
              <a:rPr lang="en-US" dirty="0">
                <a:latin typeface="Segoe UI Light" pitchFamily="34" charset="0"/>
              </a:rPr>
              <a:t>All roles may extend RoleEntryPoint</a:t>
            </a:r>
          </a:p>
          <a:p>
            <a:r>
              <a:rPr lang="en-US" dirty="0">
                <a:latin typeface="Segoe UI Light" pitchFamily="34" charset="0"/>
              </a:rPr>
              <a:t>Roles report status via </a:t>
            </a:r>
            <a:r>
              <a:rPr lang="en-US" dirty="0" smtClean="0">
                <a:latin typeface="Segoe UI Light" pitchFamily="34" charset="0"/>
              </a:rPr>
              <a:t>RoleEnvironment</a:t>
            </a:r>
            <a:endParaRPr lang="en-US" dirty="0">
              <a:latin typeface="Segoe UI Light" pitchFamily="34" charset="0"/>
            </a:endParaRPr>
          </a:p>
        </p:txBody>
      </p:sp>
      <p:sp>
        <p:nvSpPr>
          <p:cNvPr id="39" name="Rectangle 38"/>
          <p:cNvSpPr/>
          <p:nvPr>
            <p:custDataLst>
              <p:tags r:id="rId3"/>
            </p:custDataLst>
          </p:nvPr>
        </p:nvSpPr>
        <p:spPr bwMode="auto">
          <a:xfrm>
            <a:off x="5949891" y="3075075"/>
            <a:ext cx="2303012" cy="42748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chemeClr val="bg1">
                      <a:alpha val="0"/>
                    </a:schemeClr>
                  </a:solidFill>
                </a:ln>
                <a:solidFill>
                  <a:srgbClr val="595959">
                    <a:alpha val="99000"/>
                  </a:srgbClr>
                </a:solidFill>
              </a:rPr>
              <a:t>StatusCheck</a:t>
            </a:r>
          </a:p>
        </p:txBody>
      </p:sp>
      <p:sp>
        <p:nvSpPr>
          <p:cNvPr id="41" name="Rectangle 40"/>
          <p:cNvSpPr/>
          <p:nvPr>
            <p:custDataLst>
              <p:tags r:id="rId4"/>
            </p:custDataLst>
          </p:nvPr>
        </p:nvSpPr>
        <p:spPr bwMode="auto">
          <a:xfrm>
            <a:off x="5949891" y="3911466"/>
            <a:ext cx="2303012" cy="42748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chemeClr val="bg1">
                      <a:alpha val="0"/>
                    </a:schemeClr>
                  </a:solidFill>
                </a:ln>
                <a:solidFill>
                  <a:srgbClr val="595959">
                    <a:alpha val="99000"/>
                  </a:srgbClr>
                </a:solidFill>
              </a:rPr>
              <a:t>StatusCheck</a:t>
            </a:r>
          </a:p>
        </p:txBody>
      </p:sp>
      <p:sp>
        <p:nvSpPr>
          <p:cNvPr id="42" name="Rectangle 41"/>
          <p:cNvSpPr/>
          <p:nvPr>
            <p:custDataLst>
              <p:tags r:id="rId5"/>
            </p:custDataLst>
          </p:nvPr>
        </p:nvSpPr>
        <p:spPr bwMode="auto">
          <a:xfrm>
            <a:off x="5949891" y="5253489"/>
            <a:ext cx="2288497" cy="36576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chemeClr val="bg1">
                      <a:alpha val="0"/>
                    </a:schemeClr>
                  </a:solidFill>
                </a:ln>
                <a:solidFill>
                  <a:srgbClr val="595959">
                    <a:alpha val="99000"/>
                  </a:srgbClr>
                </a:solidFill>
              </a:rPr>
              <a:t>StatusCheck</a:t>
            </a:r>
          </a:p>
        </p:txBody>
      </p:sp>
      <p:sp>
        <p:nvSpPr>
          <p:cNvPr id="43" name="Rectangle 42"/>
          <p:cNvSpPr/>
          <p:nvPr>
            <p:custDataLst>
              <p:tags r:id="rId6"/>
            </p:custDataLst>
          </p:nvPr>
        </p:nvSpPr>
        <p:spPr bwMode="auto">
          <a:xfrm>
            <a:off x="5949890" y="5672639"/>
            <a:ext cx="2288497" cy="36576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chemeClr val="bg1">
                      <a:alpha val="0"/>
                    </a:schemeClr>
                  </a:solidFill>
                </a:ln>
                <a:solidFill>
                  <a:srgbClr val="595959">
                    <a:alpha val="99000"/>
                  </a:srgbClr>
                </a:solidFill>
              </a:rPr>
              <a:t>Stopping</a:t>
            </a:r>
          </a:p>
        </p:txBody>
      </p:sp>
      <p:sp>
        <p:nvSpPr>
          <p:cNvPr id="44" name="Rectangle 43"/>
          <p:cNvSpPr/>
          <p:nvPr>
            <p:custDataLst>
              <p:tags r:id="rId7"/>
            </p:custDataLst>
          </p:nvPr>
        </p:nvSpPr>
        <p:spPr bwMode="auto">
          <a:xfrm>
            <a:off x="2520612" y="3075075"/>
            <a:ext cx="2844800" cy="8291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OnStart</a:t>
            </a:r>
          </a:p>
        </p:txBody>
      </p:sp>
      <p:sp>
        <p:nvSpPr>
          <p:cNvPr id="45" name="Rectangle 44"/>
          <p:cNvSpPr/>
          <p:nvPr>
            <p:custDataLst>
              <p:tags r:id="rId8"/>
            </p:custDataLst>
          </p:nvPr>
        </p:nvSpPr>
        <p:spPr bwMode="auto">
          <a:xfrm>
            <a:off x="2520612" y="3901315"/>
            <a:ext cx="2844800" cy="1347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Run</a:t>
            </a:r>
          </a:p>
        </p:txBody>
      </p:sp>
      <p:sp>
        <p:nvSpPr>
          <p:cNvPr id="46" name="Rectangle 45"/>
          <p:cNvSpPr/>
          <p:nvPr>
            <p:custDataLst>
              <p:tags r:id="rId9"/>
            </p:custDataLst>
          </p:nvPr>
        </p:nvSpPr>
        <p:spPr bwMode="auto">
          <a:xfrm>
            <a:off x="2520612" y="5246230"/>
            <a:ext cx="2844800" cy="7849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OnStop</a:t>
            </a:r>
          </a:p>
        </p:txBody>
      </p:sp>
      <p:sp>
        <p:nvSpPr>
          <p:cNvPr id="47" name="TextBox 46"/>
          <p:cNvSpPr txBox="1"/>
          <p:nvPr>
            <p:custDataLst>
              <p:tags r:id="rId10"/>
            </p:custDataLst>
          </p:nvPr>
        </p:nvSpPr>
        <p:spPr>
          <a:xfrm flipH="1">
            <a:off x="2520610" y="2736030"/>
            <a:ext cx="2844801" cy="307777"/>
          </a:xfrm>
          <a:prstGeom prst="rect">
            <a:avLst/>
          </a:prstGeom>
          <a:noFill/>
          <a:ln>
            <a:noFill/>
          </a:ln>
          <a:effectLst/>
        </p:spPr>
        <p:txBody>
          <a:bodyPr wrap="square" lIns="0" tIns="0" rIns="0" bIns="0" rtlCol="0">
            <a:spAutoFit/>
          </a:bodyPr>
          <a:lstStyle/>
          <a:p>
            <a:pPr algn="ctr"/>
            <a:r>
              <a:rPr lang="en-NZ" sz="2000" cap="all" dirty="0" smtClean="0">
                <a:ln>
                  <a:solidFill>
                    <a:schemeClr val="bg1">
                      <a:alpha val="0"/>
                    </a:schemeClr>
                  </a:solidFill>
                </a:ln>
                <a:solidFill>
                  <a:srgbClr val="595959">
                    <a:alpha val="99000"/>
                  </a:srgbClr>
                </a:solidFill>
              </a:rPr>
              <a:t>Methods</a:t>
            </a:r>
          </a:p>
        </p:txBody>
      </p:sp>
      <p:sp>
        <p:nvSpPr>
          <p:cNvPr id="48" name="Left Brace 47"/>
          <p:cNvSpPr/>
          <p:nvPr>
            <p:custDataLst>
              <p:tags r:id="rId11"/>
            </p:custDataLst>
          </p:nvPr>
        </p:nvSpPr>
        <p:spPr>
          <a:xfrm>
            <a:off x="2144204" y="3082334"/>
            <a:ext cx="365760" cy="2956065"/>
          </a:xfrm>
          <a:prstGeom prst="leftBrace">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dirty="0">
              <a:ln>
                <a:solidFill>
                  <a:schemeClr val="bg1">
                    <a:alpha val="0"/>
                  </a:schemeClr>
                </a:solidFill>
              </a:ln>
              <a:solidFill>
                <a:srgbClr val="595959"/>
              </a:solidFill>
            </a:endParaRPr>
          </a:p>
        </p:txBody>
      </p:sp>
      <p:sp>
        <p:nvSpPr>
          <p:cNvPr id="49" name="TextBox 48"/>
          <p:cNvSpPr txBox="1"/>
          <p:nvPr>
            <p:custDataLst>
              <p:tags r:id="rId12"/>
            </p:custDataLst>
          </p:nvPr>
        </p:nvSpPr>
        <p:spPr>
          <a:xfrm flipH="1">
            <a:off x="5949891" y="2736030"/>
            <a:ext cx="2329596" cy="307777"/>
          </a:xfrm>
          <a:prstGeom prst="rect">
            <a:avLst/>
          </a:prstGeom>
          <a:noFill/>
          <a:ln>
            <a:noFill/>
          </a:ln>
          <a:effectLst/>
        </p:spPr>
        <p:txBody>
          <a:bodyPr wrap="square" lIns="0" tIns="0" rIns="0" bIns="0" rtlCol="0">
            <a:spAutoFit/>
          </a:bodyPr>
          <a:lstStyle/>
          <a:p>
            <a:pPr algn="ctr"/>
            <a:r>
              <a:rPr lang="en-NZ" sz="2000" cap="all" dirty="0">
                <a:ln>
                  <a:solidFill>
                    <a:schemeClr val="bg1">
                      <a:alpha val="0"/>
                    </a:schemeClr>
                  </a:solidFill>
                </a:ln>
                <a:solidFill>
                  <a:srgbClr val="595959">
                    <a:alpha val="99000"/>
                  </a:srgbClr>
                </a:solidFill>
              </a:rPr>
              <a:t>Events</a:t>
            </a:r>
          </a:p>
        </p:txBody>
      </p:sp>
      <p:sp>
        <p:nvSpPr>
          <p:cNvPr id="50" name="TextBox 49"/>
          <p:cNvSpPr txBox="1"/>
          <p:nvPr>
            <p:custDataLst>
              <p:tags r:id="rId13"/>
            </p:custDataLst>
          </p:nvPr>
        </p:nvSpPr>
        <p:spPr>
          <a:xfrm flipH="1">
            <a:off x="8238388" y="2736030"/>
            <a:ext cx="1422400" cy="307777"/>
          </a:xfrm>
          <a:prstGeom prst="rect">
            <a:avLst/>
          </a:prstGeom>
          <a:noFill/>
          <a:ln>
            <a:noFill/>
          </a:ln>
          <a:effectLst/>
        </p:spPr>
        <p:txBody>
          <a:bodyPr wrap="square" lIns="0" tIns="0" rIns="0" bIns="0" rtlCol="0">
            <a:spAutoFit/>
          </a:bodyPr>
          <a:lstStyle/>
          <a:p>
            <a:pPr algn="ctr"/>
            <a:r>
              <a:rPr lang="en-NZ" sz="2000" cap="all" dirty="0">
                <a:ln>
                  <a:solidFill>
                    <a:schemeClr val="bg1">
                      <a:alpha val="0"/>
                    </a:schemeClr>
                  </a:solidFill>
                </a:ln>
                <a:solidFill>
                  <a:srgbClr val="595959">
                    <a:alpha val="99000"/>
                  </a:srgbClr>
                </a:solidFill>
              </a:rPr>
              <a:t>Status</a:t>
            </a:r>
          </a:p>
        </p:txBody>
      </p:sp>
      <p:sp>
        <p:nvSpPr>
          <p:cNvPr id="51" name="Left Brace 50"/>
          <p:cNvSpPr/>
          <p:nvPr>
            <p:custDataLst>
              <p:tags r:id="rId14"/>
            </p:custDataLst>
          </p:nvPr>
        </p:nvSpPr>
        <p:spPr>
          <a:xfrm rot="10800000">
            <a:off x="9666516" y="3911465"/>
            <a:ext cx="388375" cy="1344915"/>
          </a:xfrm>
          <a:prstGeom prst="leftBrace">
            <a:avLst>
              <a:gd name="adj1" fmla="val 8333"/>
              <a:gd name="adj2" fmla="val 49207"/>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dirty="0">
              <a:ln>
                <a:solidFill>
                  <a:schemeClr val="bg1">
                    <a:alpha val="0"/>
                  </a:schemeClr>
                </a:solidFill>
              </a:ln>
            </a:endParaRPr>
          </a:p>
        </p:txBody>
      </p:sp>
      <p:sp>
        <p:nvSpPr>
          <p:cNvPr id="52" name="Right Arrow 51"/>
          <p:cNvSpPr/>
          <p:nvPr>
            <p:custDataLst>
              <p:tags r:id="rId15"/>
            </p:custDataLst>
          </p:nvPr>
        </p:nvSpPr>
        <p:spPr bwMode="auto">
          <a:xfrm rot="5400000">
            <a:off x="3873412" y="4255727"/>
            <a:ext cx="3566160" cy="1204856"/>
          </a:xfrm>
          <a:prstGeom prst="rightArrow">
            <a:avLst>
              <a:gd name="adj1" fmla="val 50000"/>
              <a:gd name="adj2" fmla="val 387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solidFill>
              </a:rPr>
              <a:t>Role Lifetime</a:t>
            </a:r>
          </a:p>
        </p:txBody>
      </p:sp>
      <p:sp>
        <p:nvSpPr>
          <p:cNvPr id="53" name="Rectangle 52"/>
          <p:cNvSpPr/>
          <p:nvPr>
            <p:custDataLst>
              <p:tags r:id="rId16"/>
            </p:custDataLst>
          </p:nvPr>
        </p:nvSpPr>
        <p:spPr bwMode="auto">
          <a:xfrm>
            <a:off x="1301407" y="3082335"/>
            <a:ext cx="667658" cy="29488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Fabric Calls</a:t>
            </a:r>
          </a:p>
        </p:txBody>
      </p:sp>
      <p:sp>
        <p:nvSpPr>
          <p:cNvPr id="54" name="Rectangle 53"/>
          <p:cNvSpPr/>
          <p:nvPr>
            <p:custDataLst>
              <p:tags r:id="rId17"/>
            </p:custDataLst>
          </p:nvPr>
        </p:nvSpPr>
        <p:spPr bwMode="auto">
          <a:xfrm>
            <a:off x="10163406" y="3082335"/>
            <a:ext cx="667658" cy="294880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Requests Routed</a:t>
            </a:r>
          </a:p>
        </p:txBody>
      </p:sp>
      <p:sp>
        <p:nvSpPr>
          <p:cNvPr id="55" name="Rectangle 54"/>
          <p:cNvSpPr/>
          <p:nvPr>
            <p:custDataLst>
              <p:tags r:id="rId18"/>
            </p:custDataLst>
          </p:nvPr>
        </p:nvSpPr>
        <p:spPr bwMode="auto">
          <a:xfrm>
            <a:off x="8238388" y="3075075"/>
            <a:ext cx="1422400" cy="8291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Busy</a:t>
            </a:r>
          </a:p>
        </p:txBody>
      </p:sp>
      <p:sp>
        <p:nvSpPr>
          <p:cNvPr id="56" name="Rectangle 55"/>
          <p:cNvSpPr/>
          <p:nvPr>
            <p:custDataLst>
              <p:tags r:id="rId19"/>
            </p:custDataLst>
          </p:nvPr>
        </p:nvSpPr>
        <p:spPr bwMode="auto">
          <a:xfrm>
            <a:off x="8238388" y="3904944"/>
            <a:ext cx="1422400" cy="1347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Ready</a:t>
            </a:r>
          </a:p>
        </p:txBody>
      </p:sp>
      <p:sp>
        <p:nvSpPr>
          <p:cNvPr id="57" name="Rectangle 56"/>
          <p:cNvSpPr/>
          <p:nvPr>
            <p:custDataLst>
              <p:tags r:id="rId20"/>
            </p:custDataLst>
          </p:nvPr>
        </p:nvSpPr>
        <p:spPr bwMode="auto">
          <a:xfrm>
            <a:off x="8238388" y="5253489"/>
            <a:ext cx="1422400" cy="7849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NZ" sz="2000" dirty="0">
                <a:ln>
                  <a:solidFill>
                    <a:schemeClr val="bg1">
                      <a:alpha val="0"/>
                    </a:schemeClr>
                  </a:solidFill>
                </a:ln>
                <a:solidFill>
                  <a:schemeClr val="bg1">
                    <a:alpha val="99000"/>
                  </a:schemeClr>
                </a:solidFill>
              </a:rPr>
              <a:t>Busy</a:t>
            </a:r>
          </a:p>
        </p:txBody>
      </p:sp>
    </p:spTree>
    <p:extLst>
      <p:ext uri="{BB962C8B-B14F-4D97-AF65-F5344CB8AC3E}">
        <p14:creationId xmlns:p14="http://schemas.microsoft.com/office/powerpoint/2010/main" val="713614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46" grpId="0" animBg="1"/>
      <p:bldP spid="48" grpId="0" animBg="1"/>
      <p:bldP spid="51" grpId="0" animBg="1"/>
      <p:bldP spid="53" grpId="0" animBg="1"/>
      <p:bldP spid="54" grpId="0" animBg="1"/>
      <p:bldP spid="55" grpId="0" animBg="1"/>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19113" y="1446179"/>
            <a:ext cx="11149012" cy="48212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Worker Role Patterns</a:t>
            </a:r>
            <a:endParaRPr lang="en-US" dirty="0"/>
          </a:p>
        </p:txBody>
      </p:sp>
      <p:sp>
        <p:nvSpPr>
          <p:cNvPr id="3" name="Content Placeholder 2"/>
          <p:cNvSpPr>
            <a:spLocks noGrp="1"/>
          </p:cNvSpPr>
          <p:nvPr>
            <p:ph sz="quarter" idx="10"/>
            <p:custDataLst>
              <p:tags r:id="rId4"/>
            </p:custDataLst>
          </p:nvPr>
        </p:nvSpPr>
        <p:spPr>
          <a:xfrm>
            <a:off x="803926" y="1463675"/>
            <a:ext cx="11155680" cy="4924425"/>
          </a:xfrm>
        </p:spPr>
        <p:txBody>
          <a:bodyPr/>
          <a:lstStyle/>
          <a:p>
            <a:r>
              <a:rPr lang="en-US" sz="3600" dirty="0" smtClean="0">
                <a:solidFill>
                  <a:schemeClr val="bg1">
                    <a:alpha val="99000"/>
                  </a:schemeClr>
                </a:solidFill>
                <a:latin typeface="Segoe UI Light" pitchFamily="34" charset="0"/>
              </a:rPr>
              <a:t>Queue Polling Worker</a:t>
            </a:r>
          </a:p>
          <a:p>
            <a:pPr marL="0" lvl="1"/>
            <a:r>
              <a:rPr lang="en-US" sz="2000" dirty="0" smtClean="0">
                <a:solidFill>
                  <a:schemeClr val="accent6">
                    <a:lumMod val="20000"/>
                    <a:lumOff val="80000"/>
                    <a:alpha val="99000"/>
                  </a:schemeClr>
                </a:solidFill>
              </a:rPr>
              <a:t>Poll and Pop Messages within while(true) loop</a:t>
            </a:r>
          </a:p>
          <a:p>
            <a:pPr marL="0" lvl="1"/>
            <a:r>
              <a:rPr lang="en-US" sz="2000" dirty="0" smtClean="0">
                <a:solidFill>
                  <a:schemeClr val="accent6">
                    <a:lumMod val="20000"/>
                    <a:lumOff val="80000"/>
                    <a:alpha val="99000"/>
                  </a:schemeClr>
                </a:solidFill>
              </a:rPr>
              <a:t>E.g. Map/Reduce pattern, background image processing</a:t>
            </a:r>
          </a:p>
          <a:p>
            <a:r>
              <a:rPr lang="en-US" sz="3600" dirty="0" smtClean="0">
                <a:solidFill>
                  <a:schemeClr val="bg1">
                    <a:alpha val="99000"/>
                  </a:schemeClr>
                </a:solidFill>
                <a:latin typeface="Segoe UI Light" pitchFamily="34" charset="0"/>
              </a:rPr>
              <a:t>Listening Worker Role</a:t>
            </a:r>
          </a:p>
          <a:p>
            <a:pPr marL="0" lvl="1"/>
            <a:r>
              <a:rPr lang="en-US" sz="2000" dirty="0" smtClean="0">
                <a:solidFill>
                  <a:schemeClr val="accent6">
                    <a:lumMod val="20000"/>
                    <a:lumOff val="80000"/>
                    <a:alpha val="99000"/>
                  </a:schemeClr>
                </a:solidFill>
              </a:rPr>
              <a:t>Create TcpListener or WCF Service Host</a:t>
            </a:r>
          </a:p>
          <a:p>
            <a:pPr marL="0" lvl="1"/>
            <a:r>
              <a:rPr lang="en-US" sz="2000" dirty="0" smtClean="0">
                <a:solidFill>
                  <a:schemeClr val="accent6">
                    <a:lumMod val="20000"/>
                    <a:lumOff val="80000"/>
                    <a:alpha val="99000"/>
                  </a:schemeClr>
                </a:solidFill>
              </a:rPr>
              <a:t>E.g. Run a .NET SMTP server or WCF Service</a:t>
            </a:r>
          </a:p>
          <a:p>
            <a:r>
              <a:rPr lang="en-US" sz="3600" dirty="0" smtClean="0">
                <a:solidFill>
                  <a:schemeClr val="bg1">
                    <a:alpha val="99000"/>
                  </a:schemeClr>
                </a:solidFill>
                <a:latin typeface="Segoe UI Light" pitchFamily="34" charset="0"/>
              </a:rPr>
              <a:t>External Process Worker Role</a:t>
            </a:r>
          </a:p>
          <a:p>
            <a:pPr marL="0" lvl="1"/>
            <a:r>
              <a:rPr lang="en-US" sz="2000" dirty="0" smtClean="0">
                <a:solidFill>
                  <a:schemeClr val="accent6">
                    <a:lumMod val="20000"/>
                    <a:lumOff val="80000"/>
                    <a:alpha val="99000"/>
                  </a:schemeClr>
                </a:solidFill>
              </a:rPr>
              <a:t>OnStart or Run method executes Process.Start()</a:t>
            </a:r>
          </a:p>
          <a:p>
            <a:pPr marL="0" lvl="1"/>
            <a:r>
              <a:rPr lang="en-US" sz="2000" dirty="0" smtClean="0">
                <a:solidFill>
                  <a:schemeClr val="accent6">
                    <a:lumMod val="20000"/>
                    <a:lumOff val="80000"/>
                    <a:alpha val="99000"/>
                  </a:schemeClr>
                </a:solidFill>
              </a:rPr>
              <a:t>Startup Task installs or executes background/foreground process</a:t>
            </a:r>
          </a:p>
          <a:p>
            <a:pPr marL="0" lvl="1"/>
            <a:r>
              <a:rPr lang="en-US" sz="2000" dirty="0" smtClean="0">
                <a:solidFill>
                  <a:schemeClr val="accent6">
                    <a:lumMod val="20000"/>
                    <a:lumOff val="80000"/>
                    <a:alpha val="99000"/>
                  </a:schemeClr>
                </a:solidFill>
              </a:rPr>
              <a:t>Custom Role Entry Point (executable or .Net assembly)</a:t>
            </a:r>
          </a:p>
          <a:p>
            <a:pPr marL="0" lvl="1"/>
            <a:r>
              <a:rPr lang="en-US" sz="2000" dirty="0" smtClean="0">
                <a:solidFill>
                  <a:schemeClr val="accent6">
                    <a:lumMod val="20000"/>
                    <a:lumOff val="80000"/>
                    <a:alpha val="99000"/>
                  </a:schemeClr>
                </a:solidFill>
              </a:rPr>
              <a:t>E.g. Run a database server, web server, distributed cache</a:t>
            </a:r>
            <a:endParaRPr lang="en-US" sz="2000" dirty="0">
              <a:solidFill>
                <a:schemeClr val="accent6">
                  <a:lumMod val="20000"/>
                  <a:lumOff val="80000"/>
                  <a:alpha val="99000"/>
                </a:schemeClr>
              </a:solidFill>
            </a:endParaRPr>
          </a:p>
        </p:txBody>
      </p:sp>
      <p:grpSp>
        <p:nvGrpSpPr>
          <p:cNvPr id="10" name="Group 9"/>
          <p:cNvGrpSpPr/>
          <p:nvPr/>
        </p:nvGrpSpPr>
        <p:grpSpPr bwMode="black">
          <a:xfrm>
            <a:off x="8305449" y="2503357"/>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0497278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19113" y="1446179"/>
            <a:ext cx="11149012" cy="48212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6" name="Object 5"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1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Web Role</a:t>
            </a:r>
            <a:endParaRPr lang="en-US" dirty="0"/>
          </a:p>
        </p:txBody>
      </p:sp>
      <p:sp>
        <p:nvSpPr>
          <p:cNvPr id="3" name="Content Placeholder 2"/>
          <p:cNvSpPr>
            <a:spLocks noGrp="1"/>
          </p:cNvSpPr>
          <p:nvPr>
            <p:ph sz="quarter" idx="10"/>
            <p:custDataLst>
              <p:tags r:id="rId4"/>
            </p:custDataLst>
          </p:nvPr>
        </p:nvSpPr>
        <p:spPr>
          <a:xfrm>
            <a:off x="818916" y="1463675"/>
            <a:ext cx="11155680" cy="5116785"/>
          </a:xfrm>
        </p:spPr>
        <p:txBody>
          <a:bodyPr/>
          <a:lstStyle/>
          <a:p>
            <a:r>
              <a:rPr lang="en-US" sz="3600" dirty="0" smtClean="0">
                <a:solidFill>
                  <a:schemeClr val="bg1">
                    <a:alpha val="99000"/>
                  </a:schemeClr>
                </a:solidFill>
                <a:latin typeface="Segoe UI Light" pitchFamily="34" charset="0"/>
              </a:rPr>
              <a:t>All features of a worker role + IIS 7, 7.5 or IIS 8.0*</a:t>
            </a:r>
          </a:p>
          <a:p>
            <a:r>
              <a:rPr lang="en-US" sz="3600" dirty="0" smtClean="0">
                <a:solidFill>
                  <a:schemeClr val="bg1">
                    <a:alpha val="99000"/>
                  </a:schemeClr>
                </a:solidFill>
                <a:latin typeface="Segoe UI Light" pitchFamily="34" charset="0"/>
              </a:rPr>
              <a:t>ASP.NET 3.5 SP1, 4.0 or 4.5* – 64bit</a:t>
            </a:r>
          </a:p>
          <a:p>
            <a:r>
              <a:rPr lang="en-US" sz="3600" dirty="0" smtClean="0">
                <a:solidFill>
                  <a:schemeClr val="bg1">
                    <a:alpha val="99000"/>
                  </a:schemeClr>
                </a:solidFill>
                <a:latin typeface="Segoe UI Light" pitchFamily="34" charset="0"/>
              </a:rPr>
              <a:t>Hosts</a:t>
            </a:r>
          </a:p>
          <a:p>
            <a:pPr marL="0" lvl="1"/>
            <a:r>
              <a:rPr lang="en-US" sz="2000" dirty="0" smtClean="0">
                <a:solidFill>
                  <a:schemeClr val="accent4">
                    <a:lumMod val="50000"/>
                    <a:alpha val="99000"/>
                  </a:schemeClr>
                </a:solidFill>
              </a:rPr>
              <a:t>Webforms or MVC</a:t>
            </a:r>
          </a:p>
          <a:p>
            <a:pPr marL="0" lvl="1"/>
            <a:r>
              <a:rPr lang="en-US" sz="2000" dirty="0" smtClean="0">
                <a:solidFill>
                  <a:schemeClr val="accent4">
                    <a:lumMod val="50000"/>
                    <a:alpha val="99000"/>
                  </a:schemeClr>
                </a:solidFill>
              </a:rPr>
              <a:t>FastCGI applications (e.g. PHP)</a:t>
            </a:r>
          </a:p>
          <a:p>
            <a:pPr marL="0" lvl="1"/>
            <a:r>
              <a:rPr lang="en-US" sz="2000" dirty="0" smtClean="0">
                <a:solidFill>
                  <a:schemeClr val="accent4">
                    <a:lumMod val="50000"/>
                    <a:alpha val="99000"/>
                  </a:schemeClr>
                </a:solidFill>
              </a:rPr>
              <a:t>Multiple Websites</a:t>
            </a:r>
          </a:p>
          <a:p>
            <a:r>
              <a:rPr lang="en-US" sz="3600" dirty="0" smtClean="0">
                <a:solidFill>
                  <a:schemeClr val="bg1">
                    <a:alpha val="99000"/>
                  </a:schemeClr>
                </a:solidFill>
                <a:latin typeface="Segoe UI Light" pitchFamily="34" charset="0"/>
              </a:rPr>
              <a:t>Http(s)</a:t>
            </a:r>
          </a:p>
          <a:p>
            <a:r>
              <a:rPr lang="en-US" sz="3600" dirty="0" smtClean="0">
                <a:solidFill>
                  <a:schemeClr val="bg1">
                    <a:alpha val="99000"/>
                  </a:schemeClr>
                </a:solidFill>
                <a:latin typeface="Segoe UI Light" pitchFamily="34" charset="0"/>
              </a:rPr>
              <a:t>Web/Worker Hybrid</a:t>
            </a:r>
          </a:p>
          <a:p>
            <a:pPr marL="0" lvl="1"/>
            <a:r>
              <a:rPr lang="en-US" sz="2000" dirty="0" smtClean="0">
                <a:solidFill>
                  <a:schemeClr val="accent4">
                    <a:lumMod val="50000"/>
                    <a:alpha val="99000"/>
                  </a:schemeClr>
                </a:solidFill>
              </a:rPr>
              <a:t>Can optionally implement </a:t>
            </a:r>
            <a:r>
              <a:rPr lang="en-US" sz="2000" dirty="0" err="1" smtClean="0">
                <a:solidFill>
                  <a:schemeClr val="accent4">
                    <a:lumMod val="50000"/>
                    <a:alpha val="99000"/>
                  </a:schemeClr>
                </a:solidFill>
              </a:rPr>
              <a:t>RoleEntryPoint</a:t>
            </a:r>
            <a:r>
              <a:rPr lang="en-US" sz="2000" dirty="0" smtClean="0">
                <a:solidFill>
                  <a:schemeClr val="accent4">
                    <a:lumMod val="50000"/>
                    <a:alpha val="99000"/>
                  </a:schemeClr>
                </a:solidFill>
              </a:rPr>
              <a:t>                 		      </a:t>
            </a:r>
            <a:r>
              <a:rPr lang="en-US" sz="1800" dirty="0" smtClean="0">
                <a:solidFill>
                  <a:schemeClr val="bg1">
                    <a:alpha val="99000"/>
                  </a:schemeClr>
                </a:solidFill>
              </a:rPr>
              <a:t>*with Windows Server 2012</a:t>
            </a:r>
            <a:endParaRPr lang="en-US" sz="2000" dirty="0" smtClean="0">
              <a:solidFill>
                <a:schemeClr val="bg1">
                  <a:alpha val="99000"/>
                </a:schemeClr>
              </a:solidFill>
            </a:endParaRPr>
          </a:p>
          <a:p>
            <a:pPr marL="0" lvl="1"/>
            <a:endParaRPr lang="en-US" sz="2000" dirty="0">
              <a:solidFill>
                <a:schemeClr val="accent4">
                  <a:lumMod val="50000"/>
                  <a:alpha val="99000"/>
                </a:schemeClr>
              </a:solidFill>
            </a:endParaRPr>
          </a:p>
        </p:txBody>
      </p:sp>
      <p:sp>
        <p:nvSpPr>
          <p:cNvPr id="10" name="Freeform 62"/>
          <p:cNvSpPr>
            <a:spLocks noEditPoints="1"/>
          </p:cNvSpPr>
          <p:nvPr/>
        </p:nvSpPr>
        <p:spPr bwMode="black">
          <a:xfrm>
            <a:off x="8409483"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1521052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169" y="2011176"/>
            <a:ext cx="8191505" cy="4062651"/>
          </a:xfrm>
        </p:spPr>
        <p:txBody>
          <a:bodyPr/>
          <a:lstStyle/>
          <a:p>
            <a:pPr lvl="0"/>
            <a:r>
              <a:rPr lang="en-US" sz="4000" dirty="0" smtClean="0"/>
              <a:t>Windows </a:t>
            </a:r>
            <a:r>
              <a:rPr lang="en-US" sz="4000" dirty="0"/>
              <a:t>Azure </a:t>
            </a:r>
            <a:r>
              <a:rPr lang="en-US" sz="4000" dirty="0" smtClean="0"/>
              <a:t>Compute Options</a:t>
            </a:r>
            <a:endParaRPr lang="en-US" sz="4000" dirty="0"/>
          </a:p>
          <a:p>
            <a:pPr lvl="0"/>
            <a:r>
              <a:rPr lang="en-US" sz="4000" dirty="0" smtClean="0"/>
              <a:t>What is a Cloud Service</a:t>
            </a:r>
            <a:endParaRPr lang="en-US" sz="4000" dirty="0"/>
          </a:p>
          <a:p>
            <a:pPr lvl="0"/>
            <a:r>
              <a:rPr lang="en-US" sz="4000" dirty="0" smtClean="0"/>
              <a:t>Traditional Architecture Challenge</a:t>
            </a:r>
          </a:p>
          <a:p>
            <a:pPr lvl="0"/>
            <a:r>
              <a:rPr lang="en-US" sz="4000" dirty="0" smtClean="0"/>
              <a:t>What is a SB Queue</a:t>
            </a:r>
          </a:p>
          <a:p>
            <a:pPr lvl="0"/>
            <a:r>
              <a:rPr lang="en-US" sz="4000" dirty="0" smtClean="0"/>
              <a:t>Scalable Architecture with SB Queues</a:t>
            </a:r>
          </a:p>
        </p:txBody>
      </p:sp>
    </p:spTree>
    <p:extLst>
      <p:ext uri="{BB962C8B-B14F-4D97-AF65-F5344CB8AC3E}">
        <p14:creationId xmlns:p14="http://schemas.microsoft.com/office/powerpoint/2010/main" val="222864528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Configuration Values</a:t>
            </a:r>
            <a:endParaRPr lang="en-US" dirty="0"/>
          </a:p>
        </p:txBody>
      </p:sp>
      <p:sp>
        <p:nvSpPr>
          <p:cNvPr id="3" name="Content Placeholder 2"/>
          <p:cNvSpPr>
            <a:spLocks noGrp="1"/>
          </p:cNvSpPr>
          <p:nvPr>
            <p:ph sz="quarter" idx="10"/>
            <p:custDataLst>
              <p:tags r:id="rId4"/>
            </p:custDataLst>
          </p:nvPr>
        </p:nvSpPr>
        <p:spPr>
          <a:xfrm>
            <a:off x="519113" y="1463675"/>
            <a:ext cx="11155680" cy="4152419"/>
          </a:xfrm>
        </p:spPr>
        <p:txBody>
          <a:bodyPr/>
          <a:lstStyle/>
          <a:p>
            <a:pPr>
              <a:spcBef>
                <a:spcPts val="800"/>
              </a:spcBef>
            </a:pPr>
            <a:r>
              <a:rPr lang="en-US" sz="3600" dirty="0" smtClean="0">
                <a:solidFill>
                  <a:schemeClr val="accent2">
                    <a:alpha val="99000"/>
                  </a:schemeClr>
                </a:solidFill>
                <a:latin typeface="Segoe UI Light" pitchFamily="34" charset="0"/>
              </a:rPr>
              <a:t>Store arbitrary configuration string values</a:t>
            </a:r>
          </a:p>
          <a:p>
            <a:pPr marL="0" lvl="1"/>
            <a:r>
              <a:rPr lang="en-US" sz="2000" dirty="0" smtClean="0"/>
              <a:t>Define in model</a:t>
            </a:r>
          </a:p>
          <a:p>
            <a:pPr marL="0" lvl="1"/>
            <a:r>
              <a:rPr lang="en-US" sz="2000" dirty="0" smtClean="0"/>
              <a:t>Populate in configuration</a:t>
            </a:r>
          </a:p>
          <a:p>
            <a:pPr>
              <a:spcBef>
                <a:spcPts val="800"/>
              </a:spcBef>
            </a:pPr>
            <a:r>
              <a:rPr lang="en-US" sz="3600" dirty="0" smtClean="0">
                <a:solidFill>
                  <a:schemeClr val="accent2">
                    <a:alpha val="99000"/>
                  </a:schemeClr>
                </a:solidFill>
                <a:latin typeface="Segoe UI Light" pitchFamily="34" charset="0"/>
              </a:rPr>
              <a:t>RoleEnvironment</a:t>
            </a:r>
          </a:p>
          <a:p>
            <a:pPr marL="0" lvl="1"/>
            <a:r>
              <a:rPr lang="en-US" sz="2000" dirty="0" smtClean="0"/>
              <a:t>.GetConfigurationSettingValue()</a:t>
            </a:r>
          </a:p>
          <a:p>
            <a:pPr>
              <a:spcBef>
                <a:spcPts val="800"/>
              </a:spcBef>
            </a:pPr>
            <a:r>
              <a:rPr lang="en-US" sz="3600" dirty="0" smtClean="0">
                <a:solidFill>
                  <a:schemeClr val="accent2">
                    <a:alpha val="99000"/>
                  </a:schemeClr>
                </a:solidFill>
                <a:latin typeface="Segoe UI Light" pitchFamily="34" charset="0"/>
              </a:rPr>
              <a:t>Don’t use web.config for values you wish </a:t>
            </a:r>
            <a:br>
              <a:rPr lang="en-US" sz="3600" dirty="0" smtClean="0">
                <a:solidFill>
                  <a:schemeClr val="accent2">
                    <a:alpha val="99000"/>
                  </a:schemeClr>
                </a:solidFill>
                <a:latin typeface="Segoe UI Light" pitchFamily="34" charset="0"/>
              </a:rPr>
            </a:br>
            <a:r>
              <a:rPr lang="en-US" sz="3600" dirty="0" smtClean="0">
                <a:solidFill>
                  <a:schemeClr val="accent2">
                    <a:alpha val="99000"/>
                  </a:schemeClr>
                </a:solidFill>
                <a:latin typeface="Segoe UI Light" pitchFamily="34" charset="0"/>
              </a:rPr>
              <a:t>to change at runtime</a:t>
            </a:r>
          </a:p>
          <a:p>
            <a:pPr marL="0" lvl="1"/>
            <a:r>
              <a:rPr lang="en-US" sz="2000" dirty="0" smtClean="0"/>
              <a:t>App/Web.config is packaged with deployment change requires re-deploy</a:t>
            </a:r>
          </a:p>
          <a:p>
            <a:pPr marL="0" lvl="1"/>
            <a:r>
              <a:rPr lang="en-US" sz="2000" dirty="0" smtClean="0"/>
              <a:t>*.cscfg supports change tracking and notification to running role instances</a:t>
            </a:r>
            <a:endParaRPr lang="en-US" sz="2000" dirty="0"/>
          </a:p>
        </p:txBody>
      </p:sp>
    </p:spTree>
    <p:extLst>
      <p:ext uri="{BB962C8B-B14F-4D97-AF65-F5344CB8AC3E}">
        <p14:creationId xmlns:p14="http://schemas.microsoft.com/office/powerpoint/2010/main" val="35633969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3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Upgrading Your Application</a:t>
            </a:r>
            <a:endParaRPr lang="en-US" dirty="0"/>
          </a:p>
        </p:txBody>
      </p:sp>
      <p:sp>
        <p:nvSpPr>
          <p:cNvPr id="3" name="Content Placeholder 2"/>
          <p:cNvSpPr>
            <a:spLocks noGrp="1"/>
          </p:cNvSpPr>
          <p:nvPr>
            <p:ph sz="quarter" idx="10"/>
            <p:custDataLst>
              <p:tags r:id="rId4"/>
            </p:custDataLst>
          </p:nvPr>
        </p:nvSpPr>
        <p:spPr>
          <a:xfrm>
            <a:off x="519113" y="1463675"/>
            <a:ext cx="11155680" cy="3685624"/>
          </a:xfrm>
        </p:spPr>
        <p:txBody>
          <a:bodyPr/>
          <a:lstStyle/>
          <a:p>
            <a:r>
              <a:rPr lang="en-US" sz="3600" dirty="0" smtClean="0">
                <a:solidFill>
                  <a:schemeClr val="accent2">
                    <a:alpha val="99000"/>
                  </a:schemeClr>
                </a:solidFill>
                <a:latin typeface="Segoe UI Light" pitchFamily="34" charset="0"/>
              </a:rPr>
              <a:t>VIP Swap:</a:t>
            </a:r>
          </a:p>
          <a:p>
            <a:pPr marL="0" lvl="1"/>
            <a:r>
              <a:rPr lang="en-US" sz="2000" dirty="0" smtClean="0"/>
              <a:t>Uses Staging and Production environments</a:t>
            </a:r>
          </a:p>
          <a:p>
            <a:pPr marL="0" lvl="1"/>
            <a:r>
              <a:rPr lang="en-US" sz="2000" dirty="0" smtClean="0"/>
              <a:t>Allows to quickly swap environments</a:t>
            </a:r>
          </a:p>
          <a:p>
            <a:pPr marL="0" lvl="1"/>
            <a:r>
              <a:rPr lang="en-US" sz="2000" dirty="0" smtClean="0"/>
              <a:t>Production: v1 </a:t>
            </a:r>
            <a:r>
              <a:rPr lang="en-US" sz="2000" dirty="0" smtClean="0">
                <a:sym typeface="Wingdings 3"/>
              </a:rPr>
              <a:t></a:t>
            </a:r>
            <a:r>
              <a:rPr lang="en-US" sz="2000" dirty="0" smtClean="0"/>
              <a:t> Staging: v2, after swap then Production: v2 </a:t>
            </a:r>
            <a:r>
              <a:rPr lang="en-US" sz="2000" dirty="0" smtClean="0">
                <a:sym typeface="Wingdings 3"/>
              </a:rPr>
              <a:t></a:t>
            </a:r>
            <a:r>
              <a:rPr lang="en-US" sz="2000" dirty="0" smtClean="0"/>
              <a:t> Staging: v1</a:t>
            </a:r>
          </a:p>
          <a:p>
            <a:r>
              <a:rPr lang="en-US" sz="3600" dirty="0" smtClean="0">
                <a:solidFill>
                  <a:schemeClr val="accent2">
                    <a:alpha val="99000"/>
                  </a:schemeClr>
                </a:solidFill>
                <a:latin typeface="Segoe UI Light" pitchFamily="34" charset="0"/>
              </a:rPr>
              <a:t>In-Place Upgrade</a:t>
            </a:r>
          </a:p>
          <a:p>
            <a:pPr marL="0" lvl="1"/>
            <a:r>
              <a:rPr lang="en-US" sz="2000" dirty="0" smtClean="0"/>
              <a:t>Performs a rolling upgrade on live service</a:t>
            </a:r>
          </a:p>
          <a:p>
            <a:pPr marL="0" lvl="1"/>
            <a:r>
              <a:rPr lang="en-US" sz="2000" dirty="0" smtClean="0"/>
              <a:t>Entire service or a single role</a:t>
            </a:r>
          </a:p>
          <a:p>
            <a:pPr marL="0" lvl="1"/>
            <a:r>
              <a:rPr lang="en-US" sz="2000" dirty="0" smtClean="0"/>
              <a:t>Manual or Automatic across update domains</a:t>
            </a:r>
          </a:p>
          <a:p>
            <a:pPr marL="0" lvl="1"/>
            <a:r>
              <a:rPr lang="en-US" sz="2000" dirty="0" smtClean="0"/>
              <a:t>Cannot change Service Model</a:t>
            </a:r>
            <a:endParaRPr lang="en-US" sz="2000" dirty="0"/>
          </a:p>
        </p:txBody>
      </p:sp>
    </p:spTree>
    <p:extLst>
      <p:ext uri="{BB962C8B-B14F-4D97-AF65-F5344CB8AC3E}">
        <p14:creationId xmlns:p14="http://schemas.microsoft.com/office/powerpoint/2010/main" val="32354106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38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7" name="Rectangle 6"/>
          <p:cNvSpPr/>
          <p:nvPr>
            <p:custDataLst>
              <p:tags r:id="rId3"/>
            </p:custDataLst>
          </p:nvPr>
        </p:nvSpPr>
        <p:spPr bwMode="auto">
          <a:xfrm>
            <a:off x="2001981" y="2502158"/>
            <a:ext cx="7523389" cy="37478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sz="2400" cap="all" dirty="0" smtClean="0">
                <a:ln>
                  <a:solidFill>
                    <a:schemeClr val="bg1">
                      <a:alpha val="0"/>
                    </a:schemeClr>
                  </a:solidFill>
                </a:ln>
                <a:solidFill>
                  <a:srgbClr val="595959">
                    <a:alpha val="99000"/>
                  </a:srgbClr>
                </a:solidFill>
              </a:rPr>
              <a:t>Role</a:t>
            </a:r>
            <a:endParaRPr lang="en-US" sz="2400" cap="all" dirty="0">
              <a:ln>
                <a:solidFill>
                  <a:schemeClr val="bg1">
                    <a:alpha val="0"/>
                  </a:schemeClr>
                </a:solidFill>
              </a:ln>
              <a:solidFill>
                <a:srgbClr val="595959">
                  <a:alpha val="99000"/>
                </a:srgbClr>
              </a:solidFill>
            </a:endParaRPr>
          </a:p>
        </p:txBody>
      </p:sp>
      <p:sp>
        <p:nvSpPr>
          <p:cNvPr id="8" name="Rectangle 7"/>
          <p:cNvSpPr/>
          <p:nvPr>
            <p:custDataLst>
              <p:tags r:id="rId4"/>
            </p:custDataLst>
          </p:nvPr>
        </p:nvSpPr>
        <p:spPr bwMode="auto">
          <a:xfrm>
            <a:off x="2185496"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smtClean="0">
                <a:ln>
                  <a:solidFill>
                    <a:schemeClr val="bg1">
                      <a:alpha val="0"/>
                    </a:schemeClr>
                  </a:solidFill>
                </a:ln>
                <a:solidFill>
                  <a:schemeClr val="bg1"/>
                </a:solidFill>
              </a:rPr>
              <a:t>Production</a:t>
            </a:r>
          </a:p>
        </p:txBody>
      </p:sp>
      <p:sp>
        <p:nvSpPr>
          <p:cNvPr id="13" name="Rectangle 12"/>
          <p:cNvSpPr/>
          <p:nvPr>
            <p:custDataLst>
              <p:tags r:id="rId5"/>
            </p:custDataLst>
          </p:nvPr>
        </p:nvSpPr>
        <p:spPr bwMode="auto">
          <a:xfrm>
            <a:off x="5841488" y="3056769"/>
            <a:ext cx="3474720" cy="30419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smtClean="0">
                <a:ln>
                  <a:solidFill>
                    <a:schemeClr val="bg1">
                      <a:alpha val="0"/>
                    </a:schemeClr>
                  </a:solidFill>
                </a:ln>
                <a:solidFill>
                  <a:schemeClr val="bg1"/>
                </a:solidFill>
              </a:rPr>
              <a:t>Staging</a:t>
            </a:r>
          </a:p>
        </p:txBody>
      </p:sp>
      <p:sp>
        <p:nvSpPr>
          <p:cNvPr id="2" name="Title 1"/>
          <p:cNvSpPr>
            <a:spLocks noGrp="1"/>
          </p:cNvSpPr>
          <p:nvPr>
            <p:ph type="title"/>
            <p:custDataLst>
              <p:tags r:id="rId6"/>
            </p:custDataLst>
          </p:nvPr>
        </p:nvSpPr>
        <p:spPr/>
        <p:txBody>
          <a:bodyPr/>
          <a:lstStyle/>
          <a:p>
            <a:r>
              <a:rPr lang="en-US" dirty="0">
                <a:cs typeface="Segoe UI"/>
              </a:rPr>
              <a:t>VIP Swap</a:t>
            </a:r>
          </a:p>
        </p:txBody>
      </p:sp>
      <p:sp>
        <p:nvSpPr>
          <p:cNvPr id="39" name="Rectangle 38"/>
          <p:cNvSpPr/>
          <p:nvPr>
            <p:custDataLst>
              <p:tags r:id="rId7"/>
            </p:custDataLst>
          </p:nvPr>
        </p:nvSpPr>
        <p:spPr bwMode="auto">
          <a:xfrm>
            <a:off x="2185496"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Staging</a:t>
            </a:r>
          </a:p>
        </p:txBody>
      </p:sp>
      <p:sp>
        <p:nvSpPr>
          <p:cNvPr id="36" name="Rectangle 35"/>
          <p:cNvSpPr/>
          <p:nvPr>
            <p:custDataLst>
              <p:tags r:id="rId8"/>
            </p:custDataLst>
          </p:nvPr>
        </p:nvSpPr>
        <p:spPr bwMode="auto">
          <a:xfrm>
            <a:off x="5841488"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Production</a:t>
            </a:r>
          </a:p>
        </p:txBody>
      </p:sp>
      <p:sp>
        <p:nvSpPr>
          <p:cNvPr id="6" name="Rectangle 5"/>
          <p:cNvSpPr/>
          <p:nvPr>
            <p:custDataLst>
              <p:tags r:id="rId9"/>
            </p:custDataLst>
          </p:nvPr>
        </p:nvSpPr>
        <p:spPr bwMode="auto">
          <a:xfrm>
            <a:off x="2001981" y="1695450"/>
            <a:ext cx="7523389" cy="5041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cap="all" dirty="0">
                <a:ln>
                  <a:solidFill>
                    <a:schemeClr val="bg1">
                      <a:alpha val="0"/>
                    </a:schemeClr>
                  </a:solidFill>
                </a:ln>
                <a:gradFill>
                  <a:gsLst>
                    <a:gs pos="0">
                      <a:srgbClr val="FFFFFF"/>
                    </a:gs>
                    <a:gs pos="100000">
                      <a:srgbClr val="FFFFFF"/>
                    </a:gs>
                  </a:gsLst>
                  <a:lin ang="5400000" scaled="0"/>
                </a:gradFill>
              </a:rPr>
              <a:t>Network Load Balancer</a:t>
            </a:r>
          </a:p>
        </p:txBody>
      </p:sp>
      <p:sp>
        <p:nvSpPr>
          <p:cNvPr id="9" name="Rectangle 8"/>
          <p:cNvSpPr/>
          <p:nvPr>
            <p:custDataLst>
              <p:tags r:id="rId10"/>
            </p:custDataLst>
          </p:nvPr>
        </p:nvSpPr>
        <p:spPr bwMode="auto">
          <a:xfrm>
            <a:off x="2306780" y="385507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1</a:t>
            </a:r>
          </a:p>
        </p:txBody>
      </p:sp>
      <p:sp>
        <p:nvSpPr>
          <p:cNvPr id="10" name="Rectangle 9"/>
          <p:cNvSpPr/>
          <p:nvPr>
            <p:custDataLst>
              <p:tags r:id="rId11"/>
            </p:custDataLst>
          </p:nvPr>
        </p:nvSpPr>
        <p:spPr bwMode="auto">
          <a:xfrm>
            <a:off x="3988260" y="385507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2</a:t>
            </a:r>
          </a:p>
        </p:txBody>
      </p:sp>
      <p:sp>
        <p:nvSpPr>
          <p:cNvPr id="11" name="Rectangle 10"/>
          <p:cNvSpPr/>
          <p:nvPr>
            <p:custDataLst>
              <p:tags r:id="rId12"/>
            </p:custDataLst>
          </p:nvPr>
        </p:nvSpPr>
        <p:spPr bwMode="auto">
          <a:xfrm>
            <a:off x="2306780" y="495589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3</a:t>
            </a:r>
          </a:p>
        </p:txBody>
      </p:sp>
      <p:sp>
        <p:nvSpPr>
          <p:cNvPr id="12" name="Rectangle 11"/>
          <p:cNvSpPr/>
          <p:nvPr>
            <p:custDataLst>
              <p:tags r:id="rId13"/>
            </p:custDataLst>
          </p:nvPr>
        </p:nvSpPr>
        <p:spPr bwMode="auto">
          <a:xfrm>
            <a:off x="3988260" y="495589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4</a:t>
            </a:r>
          </a:p>
        </p:txBody>
      </p:sp>
      <p:sp>
        <p:nvSpPr>
          <p:cNvPr id="14" name="Rectangle 13"/>
          <p:cNvSpPr/>
          <p:nvPr>
            <p:custDataLst>
              <p:tags r:id="rId14"/>
            </p:custDataLst>
          </p:nvPr>
        </p:nvSpPr>
        <p:spPr bwMode="auto">
          <a:xfrm>
            <a:off x="5962772" y="385507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1</a:t>
            </a:r>
          </a:p>
        </p:txBody>
      </p:sp>
      <p:sp>
        <p:nvSpPr>
          <p:cNvPr id="15" name="Rectangle 14"/>
          <p:cNvSpPr/>
          <p:nvPr>
            <p:custDataLst>
              <p:tags r:id="rId15"/>
            </p:custDataLst>
          </p:nvPr>
        </p:nvSpPr>
        <p:spPr bwMode="auto">
          <a:xfrm>
            <a:off x="7644252" y="385507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2</a:t>
            </a:r>
          </a:p>
        </p:txBody>
      </p:sp>
      <p:sp>
        <p:nvSpPr>
          <p:cNvPr id="16" name="Rectangle 15"/>
          <p:cNvSpPr/>
          <p:nvPr>
            <p:custDataLst>
              <p:tags r:id="rId16"/>
            </p:custDataLst>
          </p:nvPr>
        </p:nvSpPr>
        <p:spPr bwMode="auto">
          <a:xfrm>
            <a:off x="5962772" y="495589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3</a:t>
            </a:r>
          </a:p>
        </p:txBody>
      </p:sp>
      <p:sp>
        <p:nvSpPr>
          <p:cNvPr id="17" name="Rectangle 16"/>
          <p:cNvSpPr/>
          <p:nvPr>
            <p:custDataLst>
              <p:tags r:id="rId17"/>
            </p:custDataLst>
          </p:nvPr>
        </p:nvSpPr>
        <p:spPr bwMode="auto">
          <a:xfrm>
            <a:off x="7644252" y="4955894"/>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4</a:t>
            </a:r>
          </a:p>
        </p:txBody>
      </p:sp>
      <p:cxnSp>
        <p:nvCxnSpPr>
          <p:cNvPr id="18" name="Elbow Connector 17"/>
          <p:cNvCxnSpPr>
            <a:stCxn id="6" idx="2"/>
            <a:endCxn id="8" idx="0"/>
          </p:cNvCxnSpPr>
          <p:nvPr>
            <p:custDataLst>
              <p:tags r:id="rId18"/>
            </p:custDataLst>
          </p:nvPr>
        </p:nvCxnSpPr>
        <p:spPr>
          <a:xfrm rot="5400000">
            <a:off x="4414703" y="1707795"/>
            <a:ext cx="857126" cy="1840820"/>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 idx="2"/>
            <a:endCxn id="13" idx="0"/>
          </p:cNvCxnSpPr>
          <p:nvPr>
            <p:custDataLst>
              <p:tags r:id="rId19"/>
            </p:custDataLst>
          </p:nvPr>
        </p:nvCxnSpPr>
        <p:spPr>
          <a:xfrm rot="16200000" flipH="1">
            <a:off x="6242698" y="1720620"/>
            <a:ext cx="857127" cy="1815172"/>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p:cNvSpPr/>
          <p:nvPr>
            <p:custDataLst>
              <p:tags r:id="rId20"/>
            </p:custDataLst>
          </p:nvPr>
        </p:nvSpPr>
        <p:spPr bwMode="auto">
          <a:xfrm>
            <a:off x="9869695" y="3507196"/>
            <a:ext cx="1756229" cy="1756229"/>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cap="all" dirty="0">
                <a:ln>
                  <a:solidFill>
                    <a:schemeClr val="bg1">
                      <a:alpha val="0"/>
                    </a:schemeClr>
                  </a:solidFill>
                </a:ln>
                <a:gradFill>
                  <a:gsLst>
                    <a:gs pos="0">
                      <a:srgbClr val="FFFFFF"/>
                    </a:gs>
                    <a:gs pos="100000">
                      <a:srgbClr val="FFFFFF"/>
                    </a:gs>
                  </a:gsLst>
                  <a:lin ang="5400000" scaled="0"/>
                </a:gradFill>
              </a:rPr>
              <a:t>Package</a:t>
            </a:r>
          </a:p>
        </p:txBody>
      </p:sp>
      <p:cxnSp>
        <p:nvCxnSpPr>
          <p:cNvPr id="34" name="Straight Arrow Connector 33"/>
          <p:cNvCxnSpPr/>
          <p:nvPr>
            <p:custDataLst>
              <p:tags r:id="rId21"/>
            </p:custDataLst>
          </p:nvPr>
        </p:nvCxnSpPr>
        <p:spPr>
          <a:xfrm flipH="1">
            <a:off x="9316209" y="4385311"/>
            <a:ext cx="553486" cy="0"/>
          </a:xfrm>
          <a:prstGeom prst="straightConnector1">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04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xit" presetSubtype="0" fill="hold" grpId="0"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9" grpId="0" animBg="1"/>
      <p:bldP spid="36" grpId="0" animBg="1"/>
      <p:bldP spid="14" grpId="0" animBg="1"/>
      <p:bldP spid="15" grpId="0" animBg="1"/>
      <p:bldP spid="16" grpId="0" animBg="1"/>
      <p:bldP spid="17"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096125" y="1463674"/>
            <a:ext cx="4572000" cy="2560320"/>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ln>
                  <a:solidFill>
                    <a:schemeClr val="bg1">
                      <a:alpha val="0"/>
                    </a:schemeClr>
                  </a:solidFill>
                </a:ln>
                <a:solidFill>
                  <a:srgbClr val="595959"/>
                </a:solidFill>
              </a:rPr>
              <a:t>Role Instance</a:t>
            </a:r>
          </a:p>
        </p:txBody>
      </p:sp>
      <p:sp>
        <p:nvSpPr>
          <p:cNvPr id="2" name="Title 1"/>
          <p:cNvSpPr>
            <a:spLocks noGrp="1"/>
          </p:cNvSpPr>
          <p:nvPr>
            <p:ph type="title"/>
          </p:nvPr>
        </p:nvSpPr>
        <p:spPr>
          <a:xfrm>
            <a:off x="519112" y="228600"/>
            <a:ext cx="11149013" cy="747897"/>
          </a:xfrm>
        </p:spPr>
        <p:txBody>
          <a:bodyPr/>
          <a:lstStyle/>
          <a:p>
            <a:r>
              <a:rPr lang="en-US" dirty="0" smtClean="0"/>
              <a:t>Windows Azure Diagnostics</a:t>
            </a:r>
            <a:endParaRPr lang="en-US" dirty="0"/>
          </a:p>
        </p:txBody>
      </p:sp>
      <p:sp>
        <p:nvSpPr>
          <p:cNvPr id="3" name="Content Placeholder 2"/>
          <p:cNvSpPr>
            <a:spLocks noGrp="1"/>
          </p:cNvSpPr>
          <p:nvPr>
            <p:ph sz="quarter" idx="10"/>
          </p:nvPr>
        </p:nvSpPr>
        <p:spPr>
          <a:xfrm>
            <a:off x="519112" y="1463675"/>
            <a:ext cx="7806022" cy="4662815"/>
          </a:xfrm>
        </p:spPr>
        <p:txBody>
          <a:bodyPr/>
          <a:lstStyle/>
          <a:p>
            <a:r>
              <a:rPr lang="en-US" sz="2800" dirty="0" smtClean="0">
                <a:solidFill>
                  <a:schemeClr val="accent2">
                    <a:alpha val="99000"/>
                  </a:schemeClr>
                </a:solidFill>
                <a:latin typeface="Segoe UI Light" pitchFamily="34" charset="0"/>
              </a:rPr>
              <a:t>Role Instance Starts</a:t>
            </a:r>
          </a:p>
          <a:p>
            <a:r>
              <a:rPr lang="en-US" sz="2800" dirty="0" smtClean="0">
                <a:solidFill>
                  <a:schemeClr val="accent2">
                    <a:alpha val="99000"/>
                  </a:schemeClr>
                </a:solidFill>
                <a:latin typeface="Segoe UI Light" pitchFamily="34" charset="0"/>
              </a:rPr>
              <a:t>Diagnostic Monitor Starts</a:t>
            </a:r>
          </a:p>
          <a:p>
            <a:r>
              <a:rPr lang="en-US" sz="2800" dirty="0" smtClean="0">
                <a:solidFill>
                  <a:schemeClr val="accent2">
                    <a:alpha val="99000"/>
                  </a:schemeClr>
                </a:solidFill>
                <a:latin typeface="Segoe UI Light" pitchFamily="34" charset="0"/>
              </a:rPr>
              <a:t>Monitor is configured</a:t>
            </a:r>
          </a:p>
          <a:p>
            <a:pPr marL="0" lvl="1"/>
            <a:r>
              <a:rPr lang="en-US" sz="1800" dirty="0" smtClean="0"/>
              <a:t>Imperatively at Start time</a:t>
            </a:r>
          </a:p>
          <a:p>
            <a:pPr marL="0" lvl="1"/>
            <a:r>
              <a:rPr lang="en-US" sz="1800" dirty="0" smtClean="0"/>
              <a:t>Remotely any time</a:t>
            </a:r>
          </a:p>
          <a:p>
            <a:pPr marL="0" lvl="1"/>
            <a:r>
              <a:rPr lang="en-US" sz="1800" dirty="0" smtClean="0"/>
              <a:t>Configuration is saved in Storage</a:t>
            </a:r>
          </a:p>
          <a:p>
            <a:r>
              <a:rPr lang="en-US" sz="2800" dirty="0" smtClean="0">
                <a:solidFill>
                  <a:schemeClr val="accent2">
                    <a:alpha val="99000"/>
                  </a:schemeClr>
                </a:solidFill>
                <a:latin typeface="Segoe UI Light" pitchFamily="34" charset="0"/>
              </a:rPr>
              <a:t>Monitor buffers data locally</a:t>
            </a:r>
          </a:p>
          <a:p>
            <a:pPr marL="0" lvl="1"/>
            <a:r>
              <a:rPr lang="en-US" sz="1800" dirty="0" smtClean="0"/>
              <a:t>User can set a quota (FIFO)</a:t>
            </a:r>
          </a:p>
          <a:p>
            <a:r>
              <a:rPr lang="en-US" sz="2800" dirty="0" smtClean="0">
                <a:solidFill>
                  <a:schemeClr val="accent2">
                    <a:alpha val="99000"/>
                  </a:schemeClr>
                </a:solidFill>
                <a:latin typeface="Segoe UI Light" pitchFamily="34" charset="0"/>
              </a:rPr>
              <a:t>User initiates transfer to storage from local buffer</a:t>
            </a:r>
          </a:p>
          <a:p>
            <a:pPr marL="0" lvl="1"/>
            <a:r>
              <a:rPr lang="en-US" sz="1800" dirty="0" smtClean="0"/>
              <a:t>Scheduled </a:t>
            </a:r>
          </a:p>
          <a:p>
            <a:pPr marL="0" lvl="1"/>
            <a:r>
              <a:rPr lang="en-US" sz="1800" dirty="0" smtClean="0"/>
              <a:t>On Demand</a:t>
            </a:r>
            <a:endParaRPr lang="en-US" sz="1800" dirty="0"/>
          </a:p>
        </p:txBody>
      </p:sp>
      <p:sp>
        <p:nvSpPr>
          <p:cNvPr id="6" name="Rectangle 5"/>
          <p:cNvSpPr/>
          <p:nvPr/>
        </p:nvSpPr>
        <p:spPr bwMode="auto">
          <a:xfrm>
            <a:off x="7187565" y="1950085"/>
            <a:ext cx="1828800" cy="73152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ln>
                  <a:solidFill>
                    <a:schemeClr val="bg1">
                      <a:alpha val="0"/>
                    </a:schemeClr>
                  </a:solidFill>
                </a:ln>
                <a:gradFill>
                  <a:gsLst>
                    <a:gs pos="0">
                      <a:srgbClr val="FFFFFF"/>
                    </a:gs>
                    <a:gs pos="100000">
                      <a:srgbClr val="FFFFFF"/>
                    </a:gs>
                  </a:gsLst>
                  <a:lin ang="5400000" scaled="0"/>
                </a:gradFill>
              </a:rPr>
              <a:t>Role</a:t>
            </a:r>
            <a:endParaRPr lang="en-US" sz="2000" dirty="0">
              <a:ln>
                <a:solidFill>
                  <a:schemeClr val="bg1">
                    <a:alpha val="0"/>
                  </a:schemeClr>
                </a:solidFill>
              </a:ln>
              <a:gradFill>
                <a:gsLst>
                  <a:gs pos="0">
                    <a:srgbClr val="FFFFFF"/>
                  </a:gs>
                  <a:gs pos="100000">
                    <a:srgbClr val="FFFFFF"/>
                  </a:gs>
                </a:gsLst>
                <a:lin ang="5400000" scaled="0"/>
              </a:gradFill>
            </a:endParaRPr>
          </a:p>
        </p:txBody>
      </p:sp>
      <p:sp>
        <p:nvSpPr>
          <p:cNvPr id="32" name="Down Arrow 31"/>
          <p:cNvSpPr/>
          <p:nvPr/>
        </p:nvSpPr>
        <p:spPr bwMode="auto">
          <a:xfrm>
            <a:off x="9107805" y="4023994"/>
            <a:ext cx="548640" cy="640080"/>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 name="Group 10"/>
          <p:cNvGrpSpPr/>
          <p:nvPr/>
        </p:nvGrpSpPr>
        <p:grpSpPr>
          <a:xfrm>
            <a:off x="7999551" y="4751386"/>
            <a:ext cx="2516049" cy="1508559"/>
            <a:chOff x="8793360" y="5181022"/>
            <a:chExt cx="844133" cy="506121"/>
          </a:xfrm>
        </p:grpSpPr>
        <p:sp>
          <p:nvSpPr>
            <p:cNvPr id="34" name="Freeform 6"/>
            <p:cNvSpPr>
              <a:spLocks/>
            </p:cNvSpPr>
            <p:nvPr/>
          </p:nvSpPr>
          <p:spPr bwMode="auto">
            <a:xfrm>
              <a:off x="9034154" y="5181022"/>
              <a:ext cx="603339" cy="323315"/>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w="6350">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p:cNvSpPr>
            <p:nvPr/>
          </p:nvSpPr>
          <p:spPr bwMode="auto">
            <a:xfrm>
              <a:off x="8793360" y="5321893"/>
              <a:ext cx="684505" cy="36525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w="6350">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p:cNvGrpSpPr/>
          <p:nvPr/>
        </p:nvGrpSpPr>
        <p:grpSpPr>
          <a:xfrm>
            <a:off x="9473565" y="1950085"/>
            <a:ext cx="2103120" cy="731520"/>
            <a:chOff x="9473565" y="1950085"/>
            <a:chExt cx="2103120" cy="731520"/>
          </a:xfrm>
        </p:grpSpPr>
        <p:sp>
          <p:nvSpPr>
            <p:cNvPr id="8" name="Rectangle 7"/>
            <p:cNvSpPr/>
            <p:nvPr/>
          </p:nvSpPr>
          <p:spPr bwMode="auto">
            <a:xfrm>
              <a:off x="9747885" y="1950085"/>
              <a:ext cx="1828800" cy="7315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ln>
                    <a:solidFill>
                      <a:schemeClr val="bg1">
                        <a:alpha val="0"/>
                      </a:schemeClr>
                    </a:solidFill>
                  </a:ln>
                  <a:gradFill>
                    <a:gsLst>
                      <a:gs pos="0">
                        <a:srgbClr val="FFFFFF"/>
                      </a:gs>
                      <a:gs pos="100000">
                        <a:srgbClr val="FFFFFF"/>
                      </a:gs>
                    </a:gsLst>
                    <a:lin ang="5400000" scaled="0"/>
                  </a:gradFill>
                </a:rPr>
                <a:t>Diagnostic</a:t>
              </a:r>
            </a:p>
            <a:p>
              <a:pPr algn="ctr" defTabSz="914099" fontAlgn="base">
                <a:spcBef>
                  <a:spcPct val="0"/>
                </a:spcBef>
                <a:spcAft>
                  <a:spcPct val="0"/>
                </a:spcAft>
              </a:pPr>
              <a:r>
                <a:rPr lang="en-US" sz="2000" dirty="0" smtClean="0">
                  <a:ln>
                    <a:solidFill>
                      <a:schemeClr val="bg1">
                        <a:alpha val="0"/>
                      </a:schemeClr>
                    </a:solidFill>
                  </a:ln>
                  <a:gradFill>
                    <a:gsLst>
                      <a:gs pos="0">
                        <a:srgbClr val="FFFFFF"/>
                      </a:gs>
                      <a:gs pos="100000">
                        <a:srgbClr val="FFFFFF"/>
                      </a:gs>
                    </a:gsLst>
                    <a:lin ang="5400000" scaled="0"/>
                  </a:gradFill>
                </a:rPr>
                <a:t>Monitors</a:t>
              </a:r>
            </a:p>
          </p:txBody>
        </p:sp>
        <p:cxnSp>
          <p:nvCxnSpPr>
            <p:cNvPr id="14" name="Straight Arrow Connector 13"/>
            <p:cNvCxnSpPr/>
            <p:nvPr/>
          </p:nvCxnSpPr>
          <p:spPr>
            <a:xfrm flipH="1">
              <a:off x="9473565" y="2315845"/>
              <a:ext cx="274320" cy="0"/>
            </a:xfrm>
            <a:prstGeom prst="straightConnector1">
              <a:avLst/>
            </a:prstGeom>
            <a:ln w="254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6" idx="3"/>
          </p:cNvCxnSpPr>
          <p:nvPr/>
        </p:nvCxnSpPr>
        <p:spPr>
          <a:xfrm>
            <a:off x="9016365" y="2315845"/>
            <a:ext cx="640080" cy="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736205" y="2681605"/>
            <a:ext cx="3291840" cy="1221740"/>
            <a:chOff x="7736205" y="2681605"/>
            <a:chExt cx="3291840" cy="1221740"/>
          </a:xfrm>
        </p:grpSpPr>
        <p:sp>
          <p:nvSpPr>
            <p:cNvPr id="7" name="Rectangle 6"/>
            <p:cNvSpPr/>
            <p:nvPr/>
          </p:nvSpPr>
          <p:spPr bwMode="auto">
            <a:xfrm>
              <a:off x="7736205" y="3171825"/>
              <a:ext cx="329184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Local directory storage</a:t>
              </a:r>
              <a:endParaRPr lang="en-US" sz="2000" dirty="0">
                <a:ln>
                  <a:solidFill>
                    <a:schemeClr val="bg1">
                      <a:alpha val="0"/>
                    </a:schemeClr>
                  </a:solidFill>
                </a:ln>
                <a:solidFill>
                  <a:schemeClr val="bg1">
                    <a:alpha val="99000"/>
                  </a:schemeClr>
                </a:solidFill>
              </a:endParaRPr>
            </a:p>
          </p:txBody>
        </p:sp>
        <p:cxnSp>
          <p:nvCxnSpPr>
            <p:cNvPr id="37" name="Straight Arrow Connector 36"/>
            <p:cNvCxnSpPr>
              <a:stCxn id="6" idx="2"/>
            </p:cNvCxnSpPr>
            <p:nvPr/>
          </p:nvCxnSpPr>
          <p:spPr>
            <a:xfrm>
              <a:off x="8101965" y="2681605"/>
              <a:ext cx="0" cy="49022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066228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33843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2278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Data Locations</a:t>
            </a:r>
            <a:endParaRPr lang="en-US" dirty="0"/>
          </a:p>
        </p:txBody>
      </p:sp>
      <p:sp>
        <p:nvSpPr>
          <p:cNvPr id="3" name="Rectangle 2"/>
          <p:cNvSpPr/>
          <p:nvPr/>
        </p:nvSpPr>
        <p:spPr bwMode="auto">
          <a:xfrm>
            <a:off x="519113" y="1467803"/>
            <a:ext cx="11149012" cy="9443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WAD-Control-Container</a:t>
            </a:r>
          </a:p>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Contains XML Configuration for each Role  Instance in the Service</a:t>
            </a:r>
          </a:p>
        </p:txBody>
      </p:sp>
      <p:graphicFrame>
        <p:nvGraphicFramePr>
          <p:cNvPr id="4" name="Content Placeholder 3"/>
          <p:cNvGraphicFramePr>
            <a:graphicFrameLocks/>
          </p:cNvGraphicFramePr>
          <p:nvPr>
            <p:extLst/>
          </p:nvPr>
        </p:nvGraphicFramePr>
        <p:xfrm>
          <a:off x="519112" y="2429926"/>
          <a:ext cx="11155680" cy="3769181"/>
        </p:xfrm>
        <a:graphic>
          <a:graphicData uri="http://schemas.openxmlformats.org/drawingml/2006/table">
            <a:tbl>
              <a:tblPr firstRow="1" bandRow="1">
                <a:tableStyleId>{5C22544A-7EE6-4342-B048-85BDC9FD1C3A}</a:tableStyleId>
              </a:tblPr>
              <a:tblGrid>
                <a:gridCol w="4572000"/>
                <a:gridCol w="6583680"/>
              </a:tblGrid>
              <a:tr h="483343">
                <a:tc>
                  <a:txBody>
                    <a:bodyPr/>
                    <a:lstStyle/>
                    <a:p>
                      <a:pPr algn="l"/>
                      <a:r>
                        <a:rPr lang="en-US" sz="2000" b="0" cap="all" baseline="0" dirty="0" smtClean="0">
                          <a:ln>
                            <a:solidFill>
                              <a:schemeClr val="bg1">
                                <a:alpha val="0"/>
                              </a:schemeClr>
                            </a:solidFill>
                          </a:ln>
                          <a:solidFill>
                            <a:schemeClr val="bg1">
                              <a:alpha val="99000"/>
                            </a:schemeClr>
                          </a:solidFill>
                        </a:rPr>
                        <a:t>Diagnostic Data</a:t>
                      </a:r>
                      <a:endParaRPr lang="en-US" sz="2000" b="0" cap="all" baseline="0" dirty="0">
                        <a:ln>
                          <a:solidFill>
                            <a:schemeClr val="bg1">
                              <a:alpha val="0"/>
                            </a:schemeClr>
                          </a:solidFill>
                        </a:ln>
                        <a:solidFill>
                          <a:schemeClr val="bg1">
                            <a:alpha val="99000"/>
                          </a:scheme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solidFill>
                  </a:tcPr>
                </a:tc>
                <a:tc>
                  <a:txBody>
                    <a:bodyPr/>
                    <a:lstStyle/>
                    <a:p>
                      <a:pPr algn="l"/>
                      <a:r>
                        <a:rPr lang="en-US" sz="2000" b="0" cap="all" baseline="0" dirty="0" smtClean="0">
                          <a:ln>
                            <a:solidFill>
                              <a:schemeClr val="bg1">
                                <a:alpha val="0"/>
                              </a:schemeClr>
                            </a:solidFill>
                          </a:ln>
                          <a:solidFill>
                            <a:schemeClr val="bg1">
                              <a:alpha val="99000"/>
                            </a:schemeClr>
                          </a:solidFill>
                        </a:rPr>
                        <a:t>Location</a:t>
                      </a:r>
                      <a:r>
                        <a:rPr lang="en-US" sz="2000" b="0" cap="all" baseline="0" dirty="0" smtClean="0">
                          <a:ln>
                            <a:solidFill>
                              <a:schemeClr val="bg1">
                                <a:alpha val="0"/>
                              </a:schemeClr>
                            </a:solidFill>
                          </a:ln>
                          <a:solidFill>
                            <a:schemeClr val="bg1"/>
                          </a:solidFill>
                        </a:rPr>
                        <a:t> in Storage</a:t>
                      </a:r>
                      <a:endParaRPr lang="en-US" sz="2000" b="0" cap="all" baseline="0" dirty="0">
                        <a:ln>
                          <a:solidFill>
                            <a:schemeClr val="bg1">
                              <a:alpha val="0"/>
                            </a:schemeClr>
                          </a:solidFill>
                        </a:ln>
                        <a:solidFill>
                          <a:schemeClr val="bg1"/>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solidFill>
                  </a:tcPr>
                </a:tc>
              </a:tr>
              <a:tr h="386674">
                <a:tc>
                  <a:txBody>
                    <a:bodyPr/>
                    <a:lstStyle/>
                    <a:p>
                      <a:r>
                        <a:rPr lang="en-US" sz="1600" b="0" dirty="0" smtClean="0">
                          <a:ln>
                            <a:solidFill>
                              <a:schemeClr val="bg1">
                                <a:alpha val="0"/>
                              </a:schemeClr>
                            </a:solidFill>
                          </a:ln>
                          <a:solidFill>
                            <a:srgbClr val="6F6F6F">
                              <a:alpha val="99000"/>
                            </a:srgbClr>
                          </a:solidFill>
                        </a:rPr>
                        <a:t>Windows Event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WADWindowsEventLogsTable </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Performance Counters </a:t>
                      </a:r>
                    </a:p>
                    <a:p>
                      <a:r>
                        <a:rPr lang="en-US" sz="1600" b="0" dirty="0" smtClean="0">
                          <a:ln>
                            <a:solidFill>
                              <a:schemeClr val="bg1">
                                <a:alpha val="0"/>
                              </a:schemeClr>
                            </a:solidFill>
                          </a:ln>
                          <a:solidFill>
                            <a:srgbClr val="6F6F6F">
                              <a:alpha val="99000"/>
                            </a:srgbClr>
                          </a:solidFill>
                        </a:rPr>
                        <a:t>(including custom performance counters)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WADPerformanceCountersTable</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Windows</a:t>
                      </a:r>
                      <a:r>
                        <a:rPr lang="en-US" sz="1600" b="0" baseline="0" dirty="0" smtClean="0">
                          <a:ln>
                            <a:solidFill>
                              <a:schemeClr val="bg1">
                                <a:alpha val="0"/>
                              </a:schemeClr>
                            </a:solidFill>
                          </a:ln>
                          <a:solidFill>
                            <a:srgbClr val="6F6F6F">
                              <a:alpha val="99000"/>
                            </a:srgbClr>
                          </a:solidFill>
                        </a:rPr>
                        <a:t> Azure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WADLogsTable</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Diagnostic</a:t>
                      </a:r>
                      <a:r>
                        <a:rPr lang="en-US" sz="1600" b="0" baseline="0" dirty="0" smtClean="0">
                          <a:ln>
                            <a:solidFill>
                              <a:schemeClr val="bg1">
                                <a:alpha val="0"/>
                              </a:schemeClr>
                            </a:solidFill>
                          </a:ln>
                          <a:solidFill>
                            <a:srgbClr val="6F6F6F">
                              <a:alpha val="99000"/>
                            </a:srgbClr>
                          </a:solidFill>
                        </a:rPr>
                        <a:t> Infrastructure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dirty="0" smtClean="0">
                          <a:ln>
                            <a:solidFill>
                              <a:schemeClr val="bg1">
                                <a:alpha val="0"/>
                              </a:schemeClr>
                            </a:solidFill>
                          </a:ln>
                          <a:solidFill>
                            <a:srgbClr val="6F6F6F">
                              <a:alpha val="99000"/>
                            </a:srgbClr>
                          </a:solidFill>
                        </a:rPr>
                        <a:t>WADDiagnosticInfrastructureLogsTable </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IIS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wad-iis-logfiles </a:t>
                      </a:r>
                      <a:r>
                        <a:rPr lang="en-US" sz="1600" b="0" kern="1200" baseline="0" dirty="0" smtClean="0">
                          <a:ln>
                            <a:solidFill>
                              <a:schemeClr val="bg1">
                                <a:alpha val="0"/>
                              </a:schemeClr>
                            </a:solidFill>
                          </a:ln>
                          <a:solidFill>
                            <a:srgbClr val="6F6F6F">
                              <a:alpha val="99000"/>
                            </a:srgbClr>
                          </a:solidFill>
                          <a:effectLst/>
                          <a:latin typeface="+mn-lt"/>
                          <a:ea typeface="+mn-ea"/>
                          <a:cs typeface="+mn-cs"/>
                        </a:rPr>
                        <a:t> </a:t>
                      </a:r>
                      <a:r>
                        <a:rPr lang="en-US" sz="1600" b="0" kern="1200" dirty="0" smtClean="0">
                          <a:ln>
                            <a:solidFill>
                              <a:schemeClr val="bg1">
                                <a:alpha val="0"/>
                              </a:schemeClr>
                            </a:solidFill>
                          </a:ln>
                          <a:solidFill>
                            <a:srgbClr val="6F6F6F">
                              <a:alpha val="99000"/>
                            </a:srgbClr>
                          </a:solidFill>
                          <a:effectLst/>
                          <a:latin typeface="+mn-lt"/>
                          <a:ea typeface="+mn-ea"/>
                          <a:cs typeface="+mn-cs"/>
                        </a:rPr>
                        <a:t>- WADDirectoriesTable</a:t>
                      </a:r>
                      <a:r>
                        <a:rPr lang="en-US" sz="16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IIS Failed Request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wad-iis-failedreqlogfiles  -</a:t>
                      </a:r>
                      <a:r>
                        <a:rPr lang="en-US" sz="1600" b="0" kern="1200" baseline="0" dirty="0" smtClean="0">
                          <a:ln>
                            <a:solidFill>
                              <a:schemeClr val="bg1">
                                <a:alpha val="0"/>
                              </a:schemeClr>
                            </a:solidFill>
                          </a:ln>
                          <a:solidFill>
                            <a:srgbClr val="6F6F6F">
                              <a:alpha val="99000"/>
                            </a:srgbClr>
                          </a:solidFill>
                          <a:effectLst/>
                          <a:latin typeface="+mn-lt"/>
                          <a:ea typeface="+mn-ea"/>
                          <a:cs typeface="+mn-cs"/>
                        </a:rPr>
                        <a:t> </a:t>
                      </a:r>
                      <a:r>
                        <a:rPr lang="en-US" sz="1600" b="0" kern="1200" dirty="0" smtClean="0">
                          <a:ln>
                            <a:solidFill>
                              <a:schemeClr val="bg1">
                                <a:alpha val="0"/>
                              </a:schemeClr>
                            </a:solidFill>
                          </a:ln>
                          <a:solidFill>
                            <a:srgbClr val="6F6F6F">
                              <a:alpha val="99000"/>
                            </a:srgbClr>
                          </a:solidFill>
                          <a:effectLst/>
                          <a:latin typeface="+mn-lt"/>
                          <a:ea typeface="+mn-ea"/>
                          <a:cs typeface="+mn-cs"/>
                        </a:rPr>
                        <a:t>WADDirectoriesTable</a:t>
                      </a:r>
                      <a:r>
                        <a:rPr lang="en-US" sz="16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Crash Dumps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kern="1200" dirty="0" smtClean="0">
                          <a:ln>
                            <a:solidFill>
                              <a:schemeClr val="bg1">
                                <a:alpha val="0"/>
                              </a:schemeClr>
                            </a:solidFill>
                          </a:ln>
                          <a:solidFill>
                            <a:srgbClr val="6F6F6F">
                              <a:alpha val="99000"/>
                            </a:srgbClr>
                          </a:solidFill>
                          <a:effectLst/>
                          <a:latin typeface="+mn-lt"/>
                          <a:ea typeface="+mn-ea"/>
                          <a:cs typeface="+mn-cs"/>
                        </a:rPr>
                        <a:t>wad-crash-dumps - WADDirectoriesTable</a:t>
                      </a:r>
                      <a:r>
                        <a:rPr lang="en-US" sz="16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386674">
                <a:tc>
                  <a:txBody>
                    <a:bodyPr/>
                    <a:lstStyle/>
                    <a:p>
                      <a:r>
                        <a:rPr lang="en-US" sz="1600" b="0" dirty="0" smtClean="0">
                          <a:ln>
                            <a:solidFill>
                              <a:schemeClr val="bg1">
                                <a:alpha val="0"/>
                              </a:schemeClr>
                            </a:solidFill>
                          </a:ln>
                          <a:solidFill>
                            <a:srgbClr val="6F6F6F">
                              <a:alpha val="99000"/>
                            </a:srgbClr>
                          </a:solidFill>
                        </a:rPr>
                        <a:t>Custom File Based Logs</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600" b="0" dirty="0" smtClean="0">
                          <a:ln>
                            <a:solidFill>
                              <a:schemeClr val="bg1">
                                <a:alpha val="0"/>
                              </a:schemeClr>
                            </a:solidFill>
                          </a:ln>
                          <a:solidFill>
                            <a:srgbClr val="6F6F6F">
                              <a:alpha val="99000"/>
                            </a:srgbClr>
                          </a:solidFill>
                        </a:rPr>
                        <a:t>(must</a:t>
                      </a:r>
                      <a:r>
                        <a:rPr lang="en-US" sz="1600" b="0" baseline="0" dirty="0" smtClean="0">
                          <a:ln>
                            <a:solidFill>
                              <a:schemeClr val="bg1">
                                <a:alpha val="0"/>
                              </a:schemeClr>
                            </a:solidFill>
                          </a:ln>
                          <a:solidFill>
                            <a:srgbClr val="6F6F6F">
                              <a:alpha val="99000"/>
                            </a:srgbClr>
                          </a:solidFill>
                        </a:rPr>
                        <a:t> be configured)</a:t>
                      </a:r>
                      <a:r>
                        <a:rPr lang="en-US" sz="1600" b="0" kern="1200" dirty="0" smtClean="0">
                          <a:ln>
                            <a:solidFill>
                              <a:schemeClr val="bg1">
                                <a:alpha val="0"/>
                              </a:schemeClr>
                            </a:solidFill>
                          </a:ln>
                          <a:solidFill>
                            <a:srgbClr val="6F6F6F">
                              <a:alpha val="99000"/>
                            </a:srgbClr>
                          </a:solidFill>
                          <a:effectLst/>
                          <a:latin typeface="+mn-lt"/>
                          <a:ea typeface="+mn-ea"/>
                          <a:cs typeface="+mn-cs"/>
                        </a:rPr>
                        <a:t> - WADDirectoriesTable</a:t>
                      </a:r>
                      <a:r>
                        <a:rPr lang="en-US" sz="16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600" b="0" dirty="0">
                        <a:ln>
                          <a:solidFill>
                            <a:schemeClr val="bg1">
                              <a:alpha val="0"/>
                            </a:schemeClr>
                          </a:solidFill>
                        </a:ln>
                        <a:solidFill>
                          <a:srgbClr val="6F6F6F">
                            <a:alpha val="99000"/>
                          </a:srgbClr>
                        </a:solidFill>
                      </a:endParaRPr>
                    </a:p>
                  </a:txBody>
                  <a:tcPr marL="121888" marR="121888"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278822873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pic>
        <p:nvPicPr>
          <p:cNvPr id="8" name="Picture 7"/>
          <p:cNvPicPr>
            <a:picLocks noChangeAspect="1"/>
          </p:cNvPicPr>
          <p:nvPr/>
        </p:nvPicPr>
        <p:blipFill>
          <a:blip r:embed="rId3"/>
          <a:stretch>
            <a:fillRect/>
          </a:stretch>
        </p:blipFill>
        <p:spPr>
          <a:xfrm>
            <a:off x="3665169" y="745942"/>
            <a:ext cx="632604" cy="530708"/>
          </a:xfrm>
          <a:prstGeom prst="rect">
            <a:avLst/>
          </a:prstGeom>
        </p:spPr>
      </p:pic>
      <p:pic>
        <p:nvPicPr>
          <p:cNvPr id="10" name="Picture 9"/>
          <p:cNvPicPr>
            <a:picLocks noChangeAspect="1"/>
          </p:cNvPicPr>
          <p:nvPr/>
        </p:nvPicPr>
        <p:blipFill>
          <a:blip r:embed="rId4"/>
          <a:stretch>
            <a:fillRect/>
          </a:stretch>
        </p:blipFill>
        <p:spPr>
          <a:xfrm>
            <a:off x="5449015" y="2230836"/>
            <a:ext cx="2115403" cy="1781773"/>
          </a:xfrm>
          <a:prstGeom prst="rect">
            <a:avLst/>
          </a:prstGeom>
        </p:spPr>
      </p:pic>
      <p:pic>
        <p:nvPicPr>
          <p:cNvPr id="12" name="Picture 11"/>
          <p:cNvPicPr>
            <a:picLocks noChangeAspect="1"/>
          </p:cNvPicPr>
          <p:nvPr/>
        </p:nvPicPr>
        <p:blipFill>
          <a:blip r:embed="rId5"/>
          <a:stretch>
            <a:fillRect/>
          </a:stretch>
        </p:blipFill>
        <p:spPr>
          <a:xfrm>
            <a:off x="9014164" y="2230835"/>
            <a:ext cx="2115403" cy="1781773"/>
          </a:xfrm>
          <a:prstGeom prst="rect">
            <a:avLst/>
          </a:prstGeom>
        </p:spPr>
      </p:pic>
      <p:pic>
        <p:nvPicPr>
          <p:cNvPr id="18" name="Picture 17"/>
          <p:cNvPicPr>
            <a:picLocks noChangeAspect="1"/>
          </p:cNvPicPr>
          <p:nvPr/>
        </p:nvPicPr>
        <p:blipFill>
          <a:blip r:embed="rId6"/>
          <a:stretch>
            <a:fillRect/>
          </a:stretch>
        </p:blipFill>
        <p:spPr>
          <a:xfrm>
            <a:off x="719078" y="2201436"/>
            <a:ext cx="2102509" cy="1365729"/>
          </a:xfrm>
          <a:prstGeom prst="rect">
            <a:avLst/>
          </a:prstGeom>
        </p:spPr>
      </p:pic>
      <p:pic>
        <p:nvPicPr>
          <p:cNvPr id="19" name="Picture 18"/>
          <p:cNvPicPr>
            <a:picLocks noChangeAspect="1"/>
          </p:cNvPicPr>
          <p:nvPr/>
        </p:nvPicPr>
        <p:blipFill>
          <a:blip r:embed="rId7"/>
          <a:stretch>
            <a:fillRect/>
          </a:stretch>
        </p:blipFill>
        <p:spPr>
          <a:xfrm>
            <a:off x="107189" y="2884301"/>
            <a:ext cx="506084" cy="530709"/>
          </a:xfrm>
          <a:prstGeom prst="rect">
            <a:avLst/>
          </a:prstGeom>
        </p:spPr>
      </p:pic>
      <p:sp>
        <p:nvSpPr>
          <p:cNvPr id="2" name="Right Arrow 1"/>
          <p:cNvSpPr/>
          <p:nvPr/>
        </p:nvSpPr>
        <p:spPr bwMode="auto">
          <a:xfrm>
            <a:off x="2121083"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5043351" y="2549117"/>
            <a:ext cx="492026" cy="195525"/>
          </a:xfrm>
          <a:prstGeom prst="rect">
            <a:avLst/>
          </a:prstGeom>
        </p:spPr>
      </p:pic>
      <p:pic>
        <p:nvPicPr>
          <p:cNvPr id="21" name="Picture 20"/>
          <p:cNvPicPr>
            <a:picLocks noChangeAspect="1"/>
          </p:cNvPicPr>
          <p:nvPr/>
        </p:nvPicPr>
        <p:blipFill>
          <a:blip r:embed="rId9"/>
          <a:stretch>
            <a:fillRect/>
          </a:stretch>
        </p:blipFill>
        <p:spPr>
          <a:xfrm>
            <a:off x="3278577" y="2437390"/>
            <a:ext cx="1601134" cy="1070085"/>
          </a:xfrm>
          <a:prstGeom prst="rect">
            <a:avLst/>
          </a:prstGeom>
        </p:spPr>
      </p:pic>
      <p:pic>
        <p:nvPicPr>
          <p:cNvPr id="22" name="Picture 21"/>
          <p:cNvPicPr>
            <a:picLocks noChangeAspect="1"/>
          </p:cNvPicPr>
          <p:nvPr/>
        </p:nvPicPr>
        <p:blipFill>
          <a:blip r:embed="rId10"/>
          <a:stretch>
            <a:fillRect/>
          </a:stretch>
        </p:blipFill>
        <p:spPr>
          <a:xfrm>
            <a:off x="472695" y="2130138"/>
            <a:ext cx="435794" cy="614504"/>
          </a:xfrm>
          <a:prstGeom prst="rect">
            <a:avLst/>
          </a:prstGeom>
        </p:spPr>
      </p:pic>
      <p:pic>
        <p:nvPicPr>
          <p:cNvPr id="23" name="Picture 22"/>
          <p:cNvPicPr>
            <a:picLocks noChangeAspect="1"/>
          </p:cNvPicPr>
          <p:nvPr/>
        </p:nvPicPr>
        <p:blipFill>
          <a:blip r:embed="rId11"/>
          <a:stretch>
            <a:fillRect/>
          </a:stretch>
        </p:blipFill>
        <p:spPr>
          <a:xfrm>
            <a:off x="613273" y="3567165"/>
            <a:ext cx="590431" cy="544674"/>
          </a:xfrm>
          <a:prstGeom prst="rect">
            <a:avLst/>
          </a:prstGeom>
        </p:spPr>
      </p:pic>
      <p:pic>
        <p:nvPicPr>
          <p:cNvPr id="24" name="Picture 23"/>
          <p:cNvPicPr>
            <a:picLocks noChangeAspect="1"/>
          </p:cNvPicPr>
          <p:nvPr/>
        </p:nvPicPr>
        <p:blipFill>
          <a:blip r:embed="rId8"/>
          <a:stretch>
            <a:fillRect/>
          </a:stretch>
        </p:blipFill>
        <p:spPr>
          <a:xfrm>
            <a:off x="8594103" y="2565037"/>
            <a:ext cx="492026" cy="195525"/>
          </a:xfrm>
          <a:prstGeom prst="rect">
            <a:avLst/>
          </a:prstGeom>
        </p:spPr>
      </p:pic>
      <p:sp>
        <p:nvSpPr>
          <p:cNvPr id="25" name="Right Arrow 24"/>
          <p:cNvSpPr/>
          <p:nvPr/>
        </p:nvSpPr>
        <p:spPr bwMode="auto">
          <a:xfrm>
            <a:off x="7227621"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TextBox 26"/>
          <p:cNvSpPr txBox="1"/>
          <p:nvPr/>
        </p:nvSpPr>
        <p:spPr>
          <a:xfrm>
            <a:off x="5276791" y="4256757"/>
            <a:ext cx="2287627" cy="830997"/>
          </a:xfrm>
          <a:prstGeom prst="rect">
            <a:avLst/>
          </a:prstGeom>
          <a:noFill/>
        </p:spPr>
        <p:txBody>
          <a:bodyPr wrap="square" rtlCol="0">
            <a:spAutoFit/>
          </a:bodyPr>
          <a:lstStyle/>
          <a:p>
            <a:pPr algn="ctr"/>
            <a:r>
              <a:rPr lang="en-US" dirty="0" smtClean="0"/>
              <a:t>Web Role </a:t>
            </a:r>
          </a:p>
          <a:p>
            <a:pPr algn="ctr"/>
            <a:r>
              <a:rPr lang="en-US" dirty="0" smtClean="0"/>
              <a:t>Instances</a:t>
            </a:r>
            <a:endParaRPr lang="en-US" dirty="0"/>
          </a:p>
        </p:txBody>
      </p:sp>
      <p:sp>
        <p:nvSpPr>
          <p:cNvPr id="28" name="TextBox 27"/>
          <p:cNvSpPr txBox="1"/>
          <p:nvPr/>
        </p:nvSpPr>
        <p:spPr>
          <a:xfrm>
            <a:off x="2784205" y="4256757"/>
            <a:ext cx="2519156" cy="830997"/>
          </a:xfrm>
          <a:prstGeom prst="rect">
            <a:avLst/>
          </a:prstGeom>
          <a:noFill/>
        </p:spPr>
        <p:txBody>
          <a:bodyPr wrap="square" rtlCol="0">
            <a:spAutoFit/>
          </a:bodyPr>
          <a:lstStyle/>
          <a:p>
            <a:pPr algn="ctr"/>
            <a:r>
              <a:rPr lang="en-US" dirty="0" smtClean="0"/>
              <a:t>Load </a:t>
            </a:r>
            <a:br>
              <a:rPr lang="en-US" dirty="0" smtClean="0"/>
            </a:br>
            <a:r>
              <a:rPr lang="en-US" dirty="0" smtClean="0"/>
              <a:t>Balancer</a:t>
            </a:r>
            <a:endParaRPr lang="en-US" dirty="0"/>
          </a:p>
        </p:txBody>
      </p:sp>
      <p:sp>
        <p:nvSpPr>
          <p:cNvPr id="29" name="TextBox 28"/>
          <p:cNvSpPr txBox="1"/>
          <p:nvPr/>
        </p:nvSpPr>
        <p:spPr>
          <a:xfrm>
            <a:off x="8841940" y="4256757"/>
            <a:ext cx="2287627" cy="830997"/>
          </a:xfrm>
          <a:prstGeom prst="rect">
            <a:avLst/>
          </a:prstGeom>
          <a:noFill/>
        </p:spPr>
        <p:txBody>
          <a:bodyPr wrap="square" rtlCol="0">
            <a:spAutoFit/>
          </a:bodyPr>
          <a:lstStyle/>
          <a:p>
            <a:pPr algn="ctr"/>
            <a:r>
              <a:rPr lang="en-US" dirty="0" smtClean="0"/>
              <a:t>Worker Role </a:t>
            </a:r>
          </a:p>
          <a:p>
            <a:pPr algn="ctr"/>
            <a:r>
              <a:rPr lang="en-US" dirty="0" smtClean="0"/>
              <a:t>Instances</a:t>
            </a:r>
            <a:endParaRPr lang="en-US" dirty="0"/>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55966" y="2549117"/>
            <a:ext cx="1362075"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410"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107996"/>
          </a:xfrm>
        </p:spPr>
        <p:txBody>
          <a:bodyPr/>
          <a:lstStyle/>
          <a:p>
            <a:r>
              <a:rPr lang="en-US" dirty="0">
                <a:cs typeface="Segoe UI"/>
              </a:rPr>
              <a:t>The High Scale Application Archetype</a:t>
            </a:r>
            <a:br>
              <a:rPr lang="en-US" dirty="0">
                <a:cs typeface="Segoe UI"/>
              </a:rPr>
            </a:br>
            <a:r>
              <a:rPr lang="en-US" sz="2600" dirty="0">
                <a:solidFill>
                  <a:schemeClr val="accent4">
                    <a:alpha val="99000"/>
                  </a:schemeClr>
                </a:solidFill>
                <a:cs typeface="Segoe UI"/>
              </a:rPr>
              <a:t>Windows Azure provides a ‘pay-as-you-go’ scale out application </a:t>
            </a:r>
            <a:r>
              <a:rPr lang="en-US" sz="2600" dirty="0" smtClean="0">
                <a:solidFill>
                  <a:schemeClr val="accent4">
                    <a:alpha val="99000"/>
                  </a:schemeClr>
                </a:solidFill>
                <a:cs typeface="Segoe UI"/>
              </a:rPr>
              <a:t>platform</a:t>
            </a:r>
            <a:endParaRPr lang="en-US" sz="2600" dirty="0">
              <a:solidFill>
                <a:schemeClr val="accent4">
                  <a:alpha val="99000"/>
                </a:schemeClr>
              </a:solidFill>
              <a:cs typeface="Segoe UI"/>
            </a:endParaRPr>
          </a:p>
        </p:txBody>
      </p:sp>
      <p:sp>
        <p:nvSpPr>
          <p:cNvPr id="6" name="Rectangle 5"/>
          <p:cNvSpPr/>
          <p:nvPr>
            <p:custDataLst>
              <p:tags r:id="rId4"/>
            </p:custDataLst>
          </p:nvPr>
        </p:nvSpPr>
        <p:spPr bwMode="auto">
          <a:xfrm>
            <a:off x="1613852" y="1695450"/>
            <a:ext cx="896112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gradFill>
                  <a:gsLst>
                    <a:gs pos="0">
                      <a:srgbClr val="FFFFFF"/>
                    </a:gs>
                    <a:gs pos="100000">
                      <a:srgbClr val="FFFFFF"/>
                    </a:gs>
                  </a:gsLst>
                  <a:lin ang="5400000" scaled="0"/>
                </a:gradFill>
              </a:rPr>
              <a:t>Intelligent Network Load Balancer</a:t>
            </a:r>
          </a:p>
        </p:txBody>
      </p:sp>
      <p:sp>
        <p:nvSpPr>
          <p:cNvPr id="7" name="Rectangle 6"/>
          <p:cNvSpPr/>
          <p:nvPr>
            <p:custDataLst>
              <p:tags r:id="rId5"/>
            </p:custDataLst>
          </p:nvPr>
        </p:nvSpPr>
        <p:spPr bwMode="auto">
          <a:xfrm>
            <a:off x="1613852" y="2931124"/>
            <a:ext cx="896112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gradFill>
                  <a:gsLst>
                    <a:gs pos="0">
                      <a:srgbClr val="FFFFFF"/>
                    </a:gs>
                    <a:gs pos="100000">
                      <a:srgbClr val="FFFFFF"/>
                    </a:gs>
                  </a:gsLst>
                  <a:lin ang="5400000" scaled="0"/>
                </a:gradFill>
              </a:rPr>
              <a:t>Stateless Web and/or Application Servers</a:t>
            </a:r>
          </a:p>
        </p:txBody>
      </p:sp>
      <p:sp>
        <p:nvSpPr>
          <p:cNvPr id="8" name="Rectangle 7"/>
          <p:cNvSpPr/>
          <p:nvPr>
            <p:custDataLst>
              <p:tags r:id="rId6"/>
            </p:custDataLst>
          </p:nvPr>
        </p:nvSpPr>
        <p:spPr bwMode="auto">
          <a:xfrm>
            <a:off x="1613852" y="3608921"/>
            <a:ext cx="448056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gradFill>
                  <a:gsLst>
                    <a:gs pos="0">
                      <a:srgbClr val="FFFFFF"/>
                    </a:gs>
                    <a:gs pos="100000">
                      <a:srgbClr val="FFFFFF"/>
                    </a:gs>
                  </a:gsLst>
                  <a:lin ang="5400000" scaled="0"/>
                </a:gradFill>
              </a:rPr>
              <a:t>Stateless ‘Worker’ Machines</a:t>
            </a:r>
          </a:p>
        </p:txBody>
      </p:sp>
      <p:sp>
        <p:nvSpPr>
          <p:cNvPr id="9" name="Rectangle 8"/>
          <p:cNvSpPr/>
          <p:nvPr>
            <p:custDataLst>
              <p:tags r:id="rId7"/>
            </p:custDataLst>
          </p:nvPr>
        </p:nvSpPr>
        <p:spPr bwMode="auto">
          <a:xfrm>
            <a:off x="1613852" y="4876077"/>
            <a:ext cx="8961120" cy="1371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ln>
                <a:solidFill>
                  <a:schemeClr val="bg1">
                    <a:alpha val="0"/>
                  </a:schemeClr>
                </a:solidFill>
              </a:ln>
              <a:gradFill>
                <a:gsLst>
                  <a:gs pos="0">
                    <a:srgbClr val="FFFFFF"/>
                  </a:gs>
                  <a:gs pos="100000">
                    <a:srgbClr val="FFFFFF"/>
                  </a:gs>
                </a:gsLst>
                <a:lin ang="5400000" scaled="0"/>
              </a:gradFill>
            </a:endParaRPr>
          </a:p>
        </p:txBody>
      </p:sp>
      <p:sp>
        <p:nvSpPr>
          <p:cNvPr id="10" name="Up-Down Arrow 9"/>
          <p:cNvSpPr/>
          <p:nvPr>
            <p:custDataLst>
              <p:tags r:id="rId8"/>
            </p:custDataLst>
          </p:nvPr>
        </p:nvSpPr>
        <p:spPr bwMode="auto">
          <a:xfrm>
            <a:off x="8551862" y="3537841"/>
            <a:ext cx="365760" cy="128016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ln>
                <a:solidFill>
                  <a:schemeClr val="bg1">
                    <a:alpha val="0"/>
                  </a:schemeClr>
                </a:solidFill>
              </a:ln>
              <a:gradFill>
                <a:gsLst>
                  <a:gs pos="0">
                    <a:srgbClr val="FFFFFF"/>
                  </a:gs>
                  <a:gs pos="100000">
                    <a:srgbClr val="FFFFFF"/>
                  </a:gs>
                </a:gsLst>
                <a:lin ang="5400000" scaled="0"/>
              </a:gradFill>
            </a:endParaRPr>
          </a:p>
        </p:txBody>
      </p:sp>
      <p:sp>
        <p:nvSpPr>
          <p:cNvPr id="11" name="Up-Down Arrow 10"/>
          <p:cNvSpPr/>
          <p:nvPr>
            <p:custDataLst>
              <p:tags r:id="rId9"/>
            </p:custDataLst>
          </p:nvPr>
        </p:nvSpPr>
        <p:spPr bwMode="auto">
          <a:xfrm>
            <a:off x="3271202" y="4226026"/>
            <a:ext cx="354330" cy="550872"/>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ln>
                <a:solidFill>
                  <a:schemeClr val="bg1">
                    <a:alpha val="0"/>
                  </a:schemeClr>
                </a:solidFill>
              </a:ln>
              <a:gradFill>
                <a:gsLst>
                  <a:gs pos="0">
                    <a:srgbClr val="FFFFFF"/>
                  </a:gs>
                  <a:gs pos="100000">
                    <a:srgbClr val="FFFFFF"/>
                  </a:gs>
                </a:gsLst>
                <a:lin ang="5400000" scaled="0"/>
              </a:gradFill>
            </a:endParaRPr>
          </a:p>
        </p:txBody>
      </p:sp>
      <p:sp>
        <p:nvSpPr>
          <p:cNvPr id="12" name="Right Arrow 11"/>
          <p:cNvSpPr/>
          <p:nvPr>
            <p:custDataLst>
              <p:tags r:id="rId10"/>
            </p:custDataLst>
          </p:nvPr>
        </p:nvSpPr>
        <p:spPr bwMode="auto">
          <a:xfrm rot="5400000">
            <a:off x="5820092" y="2359007"/>
            <a:ext cx="54864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11"/>
            </p:custDataLst>
          </p:nvPr>
        </p:nvSpPr>
        <p:spPr>
          <a:xfrm>
            <a:off x="3848394" y="4256006"/>
            <a:ext cx="2420086"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rPr>
              <a:t>Async Activation</a:t>
            </a:r>
          </a:p>
        </p:txBody>
      </p:sp>
      <p:sp>
        <p:nvSpPr>
          <p:cNvPr id="15" name="Rectangle 14"/>
          <p:cNvSpPr/>
          <p:nvPr>
            <p:custDataLst>
              <p:tags r:id="rId12"/>
            </p:custDataLst>
          </p:nvPr>
        </p:nvSpPr>
        <p:spPr>
          <a:xfrm>
            <a:off x="6346820" y="2356774"/>
            <a:ext cx="2783070" cy="461665"/>
          </a:xfrm>
          <a:prstGeom prst="rect">
            <a:avLst/>
          </a:prstGeom>
        </p:spPr>
        <p:txBody>
          <a:bodyPr wrap="none">
            <a:spAutoFit/>
          </a:bodyPr>
          <a:lstStyle/>
          <a:p>
            <a:r>
              <a:rPr lang="en-US" sz="2400" dirty="0">
                <a:ln>
                  <a:solidFill>
                    <a:schemeClr val="bg1">
                      <a:alpha val="0"/>
                    </a:schemeClr>
                  </a:solidFill>
                </a:ln>
                <a:solidFill>
                  <a:srgbClr val="595959"/>
                </a:solidFill>
              </a:rPr>
              <a:t>Network Activation</a:t>
            </a:r>
          </a:p>
        </p:txBody>
      </p:sp>
      <p:sp>
        <p:nvSpPr>
          <p:cNvPr id="16" name="Rectangle 15"/>
          <p:cNvSpPr/>
          <p:nvPr>
            <p:custDataLst>
              <p:tags r:id="rId13"/>
            </p:custDataLst>
          </p:nvPr>
        </p:nvSpPr>
        <p:spPr bwMode="auto">
          <a:xfrm>
            <a:off x="1751012"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State Tier</a:t>
            </a:r>
          </a:p>
        </p:txBody>
      </p:sp>
      <p:sp>
        <p:nvSpPr>
          <p:cNvPr id="17" name="Rectangle 16"/>
          <p:cNvSpPr/>
          <p:nvPr>
            <p:custDataLst>
              <p:tags r:id="rId14"/>
            </p:custDataLst>
          </p:nvPr>
        </p:nvSpPr>
        <p:spPr bwMode="auto">
          <a:xfrm>
            <a:off x="3511232"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Queues</a:t>
            </a:r>
            <a:endParaRPr lang="en-NZ" sz="2400" dirty="0">
              <a:ln>
                <a:solidFill>
                  <a:schemeClr val="bg1">
                    <a:alpha val="0"/>
                  </a:schemeClr>
                </a:solidFill>
              </a:ln>
              <a:solidFill>
                <a:schemeClr val="bg1">
                  <a:alpha val="99000"/>
                </a:schemeClr>
              </a:solidFill>
            </a:endParaRPr>
          </a:p>
        </p:txBody>
      </p:sp>
      <p:sp>
        <p:nvSpPr>
          <p:cNvPr id="18" name="Rectangle 17"/>
          <p:cNvSpPr/>
          <p:nvPr>
            <p:custDataLst>
              <p:tags r:id="rId15"/>
            </p:custDataLst>
          </p:nvPr>
        </p:nvSpPr>
        <p:spPr bwMode="auto">
          <a:xfrm>
            <a:off x="5271452"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Key/Value</a:t>
            </a:r>
            <a:br>
              <a:rPr lang="en-US" sz="2400" dirty="0">
                <a:ln>
                  <a:solidFill>
                    <a:schemeClr val="bg1">
                      <a:alpha val="0"/>
                    </a:schemeClr>
                  </a:solidFill>
                </a:ln>
                <a:solidFill>
                  <a:schemeClr val="bg1">
                    <a:alpha val="99000"/>
                  </a:schemeClr>
                </a:solidFill>
              </a:rPr>
            </a:br>
            <a:r>
              <a:rPr lang="en-US" sz="2400" dirty="0">
                <a:ln>
                  <a:solidFill>
                    <a:schemeClr val="bg1">
                      <a:alpha val="0"/>
                    </a:schemeClr>
                  </a:solidFill>
                </a:ln>
                <a:solidFill>
                  <a:schemeClr val="bg1">
                    <a:alpha val="99000"/>
                  </a:schemeClr>
                </a:solidFill>
              </a:rPr>
              <a:t>Datastores</a:t>
            </a:r>
            <a:endParaRPr lang="en-NZ" sz="2400" dirty="0">
              <a:ln>
                <a:solidFill>
                  <a:schemeClr val="bg1">
                    <a:alpha val="0"/>
                  </a:schemeClr>
                </a:solidFill>
              </a:ln>
              <a:solidFill>
                <a:schemeClr val="bg1">
                  <a:alpha val="99000"/>
                </a:schemeClr>
              </a:solidFill>
            </a:endParaRPr>
          </a:p>
        </p:txBody>
      </p:sp>
      <p:sp>
        <p:nvSpPr>
          <p:cNvPr id="19" name="Rectangle 18"/>
          <p:cNvSpPr/>
          <p:nvPr>
            <p:custDataLst>
              <p:tags r:id="rId16"/>
            </p:custDataLst>
          </p:nvPr>
        </p:nvSpPr>
        <p:spPr bwMode="auto">
          <a:xfrm>
            <a:off x="7031672"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Partitioned RDBMS</a:t>
            </a:r>
            <a:endParaRPr lang="en-NZ" sz="2400" dirty="0">
              <a:ln>
                <a:solidFill>
                  <a:schemeClr val="bg1">
                    <a:alpha val="0"/>
                  </a:schemeClr>
                </a:solidFill>
              </a:ln>
              <a:solidFill>
                <a:schemeClr val="bg1">
                  <a:alpha val="99000"/>
                </a:schemeClr>
              </a:solidFill>
            </a:endParaRPr>
          </a:p>
        </p:txBody>
      </p:sp>
      <p:sp>
        <p:nvSpPr>
          <p:cNvPr id="20" name="Rectangle 19"/>
          <p:cNvSpPr/>
          <p:nvPr>
            <p:custDataLst>
              <p:tags r:id="rId17"/>
            </p:custDataLst>
          </p:nvPr>
        </p:nvSpPr>
        <p:spPr bwMode="auto">
          <a:xfrm>
            <a:off x="8791892"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chemeClr val="bg1">
                    <a:alpha val="99000"/>
                  </a:schemeClr>
                </a:solidFill>
              </a:rPr>
              <a:t>Shared Filesystem</a:t>
            </a:r>
            <a:endParaRPr lang="en-NZ" sz="24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10349756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48861" y="637348"/>
            <a:ext cx="750031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Service Bus Queue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434973" y="1953374"/>
            <a:ext cx="2813888" cy="3225572"/>
          </a:xfrm>
          <a:prstGeom prst="rect">
            <a:avLst/>
          </a:prstGeom>
        </p:spPr>
      </p:pic>
      <p:sp>
        <p:nvSpPr>
          <p:cNvPr id="20" name="Content Placeholder 2"/>
          <p:cNvSpPr txBox="1">
            <a:spLocks/>
          </p:cNvSpPr>
          <p:nvPr/>
        </p:nvSpPr>
        <p:spPr>
          <a:xfrm>
            <a:off x="3688079" y="1793656"/>
            <a:ext cx="8500745" cy="443198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3200" dirty="0" smtClean="0">
                <a:latin typeface="+mn-lt"/>
              </a:rPr>
              <a:t>Durable queue – won’t lose your data</a:t>
            </a:r>
          </a:p>
          <a:p>
            <a:pPr marL="346075" indent="-342900">
              <a:lnSpc>
                <a:spcPct val="100000"/>
              </a:lnSpc>
            </a:pPr>
            <a:r>
              <a:rPr lang="en-US" sz="3200" dirty="0" smtClean="0">
                <a:latin typeface="+mn-lt"/>
              </a:rPr>
              <a:t>Reliable – backed by SLA and operations team</a:t>
            </a:r>
            <a:endParaRPr lang="en-US" sz="3200" dirty="0">
              <a:latin typeface="+mn-lt"/>
            </a:endParaRPr>
          </a:p>
          <a:p>
            <a:pPr marL="346075" indent="-342900">
              <a:lnSpc>
                <a:spcPct val="100000"/>
              </a:lnSpc>
            </a:pPr>
            <a:r>
              <a:rPr lang="en-US" sz="3200" dirty="0" smtClean="0">
                <a:latin typeface="+mn-lt"/>
              </a:rPr>
              <a:t>Scalable – built for Internet scale</a:t>
            </a:r>
            <a:endParaRPr lang="en-US" sz="3200" dirty="0">
              <a:latin typeface="+mn-lt"/>
            </a:endParaRPr>
          </a:p>
          <a:p>
            <a:pPr marL="346075" indent="-342900">
              <a:lnSpc>
                <a:spcPct val="100000"/>
              </a:lnSpc>
            </a:pPr>
            <a:r>
              <a:rPr lang="en-US" sz="3200" dirty="0" smtClean="0">
                <a:latin typeface="+mn-lt"/>
              </a:rPr>
              <a:t>Feature rich –  supports “at least once” and “at most once” delivery guarantees, </a:t>
            </a:r>
            <a:r>
              <a:rPr lang="en-US" sz="3200" dirty="0" smtClean="0"/>
              <a:t>pinning, suspend, &amp; more…</a:t>
            </a:r>
            <a:endParaRPr lang="en-US" sz="3200" dirty="0">
              <a:latin typeface="+mn-lt"/>
            </a:endParaRPr>
          </a:p>
          <a:p>
            <a:pPr marL="346075" indent="-342900">
              <a:lnSpc>
                <a:spcPct val="100000"/>
              </a:lnSpc>
            </a:pPr>
            <a:r>
              <a:rPr lang="en-US" sz="3200" dirty="0" smtClean="0"/>
              <a:t>Enables Load Leveling</a:t>
            </a:r>
          </a:p>
          <a:p>
            <a:pPr marL="346075" indent="-342900">
              <a:lnSpc>
                <a:spcPct val="100000"/>
              </a:lnSpc>
            </a:pPr>
            <a:r>
              <a:rPr lang="en-US" sz="3200" dirty="0" smtClean="0"/>
              <a:t>Similar to the Windows Azure Storage Queue</a:t>
            </a:r>
            <a:endParaRPr lang="en-US" sz="3200" dirty="0"/>
          </a:p>
        </p:txBody>
      </p:sp>
    </p:spTree>
    <p:extLst>
      <p:ext uri="{BB962C8B-B14F-4D97-AF65-F5344CB8AC3E}">
        <p14:creationId xmlns:p14="http://schemas.microsoft.com/office/powerpoint/2010/main" val="317247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25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1" end="1"/>
                                            </p:txEl>
                                          </p:spTgt>
                                        </p:tgtEl>
                                        <p:attrNameLst>
                                          <p:attrName>style.visibility</p:attrName>
                                        </p:attrNameLst>
                                      </p:cBhvr>
                                      <p:to>
                                        <p:strVal val="visible"/>
                                      </p:to>
                                    </p:set>
                                    <p:animEffect transition="in" filter="fade">
                                      <p:cBhvr>
                                        <p:cTn id="16" dur="250"/>
                                        <p:tgtEl>
                                          <p:spTgt spid="2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fade">
                                      <p:cBhvr>
                                        <p:cTn id="21" dur="250"/>
                                        <p:tgtEl>
                                          <p:spTgt spid="2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250"/>
                                        <p:tgtEl>
                                          <p:spTgt spid="2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Effect transition="in" filter="fade">
                                      <p:cBhvr>
                                        <p:cTn id="31" dur="250"/>
                                        <p:tgtEl>
                                          <p:spTgt spid="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xEl>
                                              <p:pRg st="5" end="5"/>
                                            </p:txEl>
                                          </p:spTgt>
                                        </p:tgtEl>
                                        <p:attrNameLst>
                                          <p:attrName>style.visibility</p:attrName>
                                        </p:attrNameLst>
                                      </p:cBhvr>
                                      <p:to>
                                        <p:strVal val="visible"/>
                                      </p:to>
                                    </p:set>
                                    <p:animEffect transition="in" filter="fade">
                                      <p:cBhvr>
                                        <p:cTn id="36" dur="25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Scalable Architecture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3248860" y="415617"/>
            <a:ext cx="1039303" cy="1191358"/>
          </a:xfrm>
          <a:prstGeom prst="rect">
            <a:avLst/>
          </a:prstGeom>
        </p:spPr>
      </p:pic>
      <p:pic>
        <p:nvPicPr>
          <p:cNvPr id="10" name="Picture 9"/>
          <p:cNvPicPr>
            <a:picLocks noChangeAspect="1"/>
          </p:cNvPicPr>
          <p:nvPr/>
        </p:nvPicPr>
        <p:blipFill>
          <a:blip r:embed="rId4"/>
          <a:stretch>
            <a:fillRect/>
          </a:stretch>
        </p:blipFill>
        <p:spPr>
          <a:xfrm>
            <a:off x="1133457" y="2230837"/>
            <a:ext cx="2115403" cy="1781773"/>
          </a:xfrm>
          <a:prstGeom prst="rect">
            <a:avLst/>
          </a:prstGeom>
        </p:spPr>
      </p:pic>
      <p:pic>
        <p:nvPicPr>
          <p:cNvPr id="12" name="Picture 11"/>
          <p:cNvPicPr>
            <a:picLocks noChangeAspect="1"/>
          </p:cNvPicPr>
          <p:nvPr/>
        </p:nvPicPr>
        <p:blipFill>
          <a:blip r:embed="rId5"/>
          <a:stretch>
            <a:fillRect/>
          </a:stretch>
        </p:blipFill>
        <p:spPr>
          <a:xfrm>
            <a:off x="8236242" y="2230837"/>
            <a:ext cx="2115403" cy="1781773"/>
          </a:xfrm>
          <a:prstGeom prst="rect">
            <a:avLst/>
          </a:prstGeom>
        </p:spPr>
      </p:pic>
      <p:sp>
        <p:nvSpPr>
          <p:cNvPr id="15" name="TextBox 14"/>
          <p:cNvSpPr txBox="1"/>
          <p:nvPr/>
        </p:nvSpPr>
        <p:spPr>
          <a:xfrm>
            <a:off x="3830736" y="4218734"/>
            <a:ext cx="3534317" cy="523220"/>
          </a:xfrm>
          <a:prstGeom prst="rect">
            <a:avLst/>
          </a:prstGeom>
          <a:noFill/>
        </p:spPr>
        <p:txBody>
          <a:bodyPr wrap="square" rtlCol="0">
            <a:spAutoFit/>
          </a:bodyPr>
          <a:lstStyle/>
          <a:p>
            <a:pPr algn="ctr"/>
            <a:r>
              <a:rPr lang="en-US" sz="2800" dirty="0" smtClean="0"/>
              <a:t>Service Bus Queue</a:t>
            </a:r>
            <a:endParaRPr lang="en-US" sz="2800" dirty="0"/>
          </a:p>
        </p:txBody>
      </p:sp>
      <p:sp>
        <p:nvSpPr>
          <p:cNvPr id="16" name="TextBox 15"/>
          <p:cNvSpPr txBox="1"/>
          <p:nvPr/>
        </p:nvSpPr>
        <p:spPr>
          <a:xfrm>
            <a:off x="296419" y="4218734"/>
            <a:ext cx="3534317" cy="830997"/>
          </a:xfrm>
          <a:prstGeom prst="rect">
            <a:avLst/>
          </a:prstGeom>
          <a:noFill/>
        </p:spPr>
        <p:txBody>
          <a:bodyPr wrap="square" rtlCol="0">
            <a:spAutoFit/>
          </a:bodyPr>
          <a:lstStyle/>
          <a:p>
            <a:pPr algn="ctr"/>
            <a:r>
              <a:rPr lang="en-US" dirty="0" smtClean="0">
                <a:solidFill>
                  <a:schemeClr val="bg2">
                    <a:lumMod val="50000"/>
                  </a:schemeClr>
                </a:solidFill>
              </a:rPr>
              <a:t>Web Role </a:t>
            </a:r>
            <a:br>
              <a:rPr lang="en-US" dirty="0" smtClean="0">
                <a:solidFill>
                  <a:schemeClr val="bg2">
                    <a:lumMod val="50000"/>
                  </a:schemeClr>
                </a:solidFill>
              </a:rPr>
            </a:br>
            <a:r>
              <a:rPr lang="en-US" dirty="0" smtClean="0">
                <a:solidFill>
                  <a:schemeClr val="bg2">
                    <a:lumMod val="50000"/>
                  </a:schemeClr>
                </a:solidFill>
              </a:rPr>
              <a:t>Instances</a:t>
            </a:r>
            <a:endParaRPr lang="en-US" dirty="0">
              <a:solidFill>
                <a:schemeClr val="bg2">
                  <a:lumMod val="50000"/>
                </a:schemeClr>
              </a:solidFill>
            </a:endParaRPr>
          </a:p>
        </p:txBody>
      </p:sp>
      <p:sp>
        <p:nvSpPr>
          <p:cNvPr id="17" name="TextBox 16"/>
          <p:cNvSpPr txBox="1"/>
          <p:nvPr/>
        </p:nvSpPr>
        <p:spPr>
          <a:xfrm>
            <a:off x="8175009" y="4256759"/>
            <a:ext cx="3534317" cy="830997"/>
          </a:xfrm>
          <a:prstGeom prst="rect">
            <a:avLst/>
          </a:prstGeom>
          <a:noFill/>
        </p:spPr>
        <p:txBody>
          <a:bodyPr wrap="square" rtlCol="0">
            <a:spAutoFit/>
          </a:bodyPr>
          <a:lstStyle/>
          <a:p>
            <a:pPr algn="ctr"/>
            <a:r>
              <a:rPr lang="en-US" dirty="0" smtClean="0">
                <a:solidFill>
                  <a:schemeClr val="bg2">
                    <a:lumMod val="50000"/>
                  </a:schemeClr>
                </a:solidFill>
              </a:rPr>
              <a:t>Worker Role</a:t>
            </a:r>
          </a:p>
          <a:p>
            <a:pPr algn="ctr"/>
            <a:r>
              <a:rPr lang="en-US" dirty="0" smtClean="0">
                <a:solidFill>
                  <a:schemeClr val="bg2">
                    <a:lumMod val="50000"/>
                  </a:schemeClr>
                </a:solidFill>
              </a:rPr>
              <a:t>Instances</a:t>
            </a:r>
            <a:endParaRPr lang="en-US" dirty="0">
              <a:solidFill>
                <a:schemeClr val="bg2">
                  <a:lumMod val="50000"/>
                </a:schemeClr>
              </a:solidFill>
            </a:endParaRPr>
          </a:p>
        </p:txBody>
      </p:sp>
      <p:pic>
        <p:nvPicPr>
          <p:cNvPr id="19" name="Picture 18"/>
          <p:cNvPicPr>
            <a:picLocks noChangeAspect="1"/>
          </p:cNvPicPr>
          <p:nvPr/>
        </p:nvPicPr>
        <p:blipFill>
          <a:blip r:embed="rId6"/>
          <a:stretch>
            <a:fillRect/>
          </a:stretch>
        </p:blipFill>
        <p:spPr>
          <a:xfrm>
            <a:off x="4149751" y="2614548"/>
            <a:ext cx="3185599" cy="1014350"/>
          </a:xfrm>
          <a:prstGeom prst="rect">
            <a:avLst/>
          </a:prstGeom>
        </p:spPr>
      </p:pic>
      <p:pic>
        <p:nvPicPr>
          <p:cNvPr id="20" name="Picture 19"/>
          <p:cNvPicPr>
            <a:picLocks noChangeAspect="1"/>
          </p:cNvPicPr>
          <p:nvPr/>
        </p:nvPicPr>
        <p:blipFill>
          <a:blip r:embed="rId7"/>
          <a:stretch>
            <a:fillRect/>
          </a:stretch>
        </p:blipFill>
        <p:spPr>
          <a:xfrm>
            <a:off x="1699208" y="502101"/>
            <a:ext cx="1317009" cy="1104873"/>
          </a:xfrm>
          <a:prstGeom prst="rect">
            <a:avLst/>
          </a:prstGeom>
        </p:spPr>
      </p:pic>
      <p:pic>
        <p:nvPicPr>
          <p:cNvPr id="21" name="Picture 20"/>
          <p:cNvPicPr>
            <a:picLocks noChangeAspect="1"/>
          </p:cNvPicPr>
          <p:nvPr/>
        </p:nvPicPr>
        <p:blipFill>
          <a:blip r:embed="rId8"/>
          <a:stretch>
            <a:fillRect/>
          </a:stretch>
        </p:blipFill>
        <p:spPr>
          <a:xfrm rot="19490054">
            <a:off x="2990849" y="2706444"/>
            <a:ext cx="703047" cy="543239"/>
          </a:xfrm>
          <a:prstGeom prst="rect">
            <a:avLst/>
          </a:prstGeom>
        </p:spPr>
      </p:pic>
      <p:pic>
        <p:nvPicPr>
          <p:cNvPr id="23" name="Picture 22"/>
          <p:cNvPicPr>
            <a:picLocks noChangeAspect="1"/>
          </p:cNvPicPr>
          <p:nvPr/>
        </p:nvPicPr>
        <p:blipFill>
          <a:blip r:embed="rId8"/>
          <a:stretch>
            <a:fillRect/>
          </a:stretch>
        </p:blipFill>
        <p:spPr>
          <a:xfrm rot="19490054">
            <a:off x="7689277" y="2651749"/>
            <a:ext cx="703047" cy="543239"/>
          </a:xfrm>
          <a:prstGeom prst="rect">
            <a:avLst/>
          </a:prstGeom>
        </p:spPr>
      </p:pic>
    </p:spTree>
    <p:extLst>
      <p:ext uri="{BB962C8B-B14F-4D97-AF65-F5344CB8AC3E}">
        <p14:creationId xmlns:p14="http://schemas.microsoft.com/office/powerpoint/2010/main" val="344526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a:t>Cloud Services </a:t>
            </a:r>
            <a:r>
              <a:rPr lang="en-US" dirty="0" smtClean="0"/>
              <a:t>and SB Queue Basics</a:t>
            </a:r>
            <a:endParaRPr lang="en-US" dirty="0"/>
          </a:p>
        </p:txBody>
      </p:sp>
      <p:sp>
        <p:nvSpPr>
          <p:cNvPr id="3" name="Text Placeholder 2"/>
          <p:cNvSpPr>
            <a:spLocks noGrp="1"/>
          </p:cNvSpPr>
          <p:nvPr>
            <p:ph type="body" sz="quarter" idx="10"/>
          </p:nvPr>
        </p:nvSpPr>
        <p:spPr>
          <a:xfrm>
            <a:off x="520566" y="1447800"/>
            <a:ext cx="11146110" cy="3734869"/>
          </a:xfrm>
        </p:spPr>
        <p:txBody>
          <a:bodyPr/>
          <a:lstStyle/>
          <a:p>
            <a:r>
              <a:rPr lang="en-US" sz="3600" dirty="0"/>
              <a:t>Learning objectives – what you </a:t>
            </a:r>
            <a:r>
              <a:rPr lang="en-US" sz="3600" dirty="0" smtClean="0"/>
              <a:t>learned:</a:t>
            </a:r>
          </a:p>
          <a:p>
            <a:endParaRPr lang="en-US" sz="3600" dirty="0"/>
          </a:p>
          <a:p>
            <a:pPr marL="574675" indent="-571500">
              <a:buFont typeface="Arial" panose="020B0604020202020204" pitchFamily="34" charset="0"/>
              <a:buChar char="•"/>
            </a:pPr>
            <a:r>
              <a:rPr lang="en-US" sz="3200" dirty="0" smtClean="0"/>
              <a:t>Understanding of Cloud Services, Web Roles, and Worker Roles</a:t>
            </a:r>
            <a:endParaRPr lang="en-US" sz="3200" dirty="0"/>
          </a:p>
          <a:p>
            <a:pPr marL="574675" indent="-571500">
              <a:buFont typeface="Arial" panose="020B0604020202020204" pitchFamily="34" charset="0"/>
              <a:buChar char="•"/>
            </a:pPr>
            <a:r>
              <a:rPr lang="en-US" sz="3200" dirty="0" smtClean="0"/>
              <a:t>Understanding of Service Bus Queues</a:t>
            </a:r>
          </a:p>
          <a:p>
            <a:pPr marL="574675" indent="-571500">
              <a:buFont typeface="Arial" panose="020B0604020202020204" pitchFamily="34" charset="0"/>
              <a:buChar char="•"/>
            </a:pPr>
            <a:r>
              <a:rPr lang="en-US" sz="3200" dirty="0" smtClean="0"/>
              <a:t>How to Combine Cloud Services and SB Queues for highly scalable architecture</a:t>
            </a:r>
          </a:p>
          <a:p>
            <a:endParaRPr lang="en-US" sz="2800" dirty="0"/>
          </a:p>
        </p:txBody>
      </p:sp>
    </p:spTree>
    <p:extLst>
      <p:ext uri="{BB962C8B-B14F-4D97-AF65-F5344CB8AC3E}">
        <p14:creationId xmlns:p14="http://schemas.microsoft.com/office/powerpoint/2010/main" val="33810755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4706" y="637348"/>
            <a:ext cx="1053966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Windows Azure Compute Options</a:t>
            </a:r>
            <a:endParaRPr lang="en-US" dirty="0">
              <a:solidFill>
                <a:schemeClr val="tx1">
                  <a:alpha val="99000"/>
                </a:schemeClr>
              </a:solidFill>
            </a:endParaRPr>
          </a:p>
        </p:txBody>
      </p:sp>
      <p:sp>
        <p:nvSpPr>
          <p:cNvPr id="6" name="Content Placeholder 2"/>
          <p:cNvSpPr txBox="1">
            <a:spLocks/>
          </p:cNvSpPr>
          <p:nvPr/>
        </p:nvSpPr>
        <p:spPr>
          <a:xfrm>
            <a:off x="1885077" y="1793656"/>
            <a:ext cx="8678289" cy="391491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t>Virtual Machines – most flexible</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Web Sites – most convenient</a:t>
            </a:r>
          </a:p>
          <a:p>
            <a:pPr marL="346075" indent="-342900">
              <a:lnSpc>
                <a:spcPct val="100000"/>
              </a:lnSpc>
            </a:pPr>
            <a:endParaRPr lang="en-US" sz="2400" dirty="0" smtClean="0">
              <a:latin typeface="+mn-lt"/>
            </a:endParaRPr>
          </a:p>
          <a:p>
            <a:pPr marL="346075" indent="-342900">
              <a:lnSpc>
                <a:spcPct val="100000"/>
              </a:lnSpc>
            </a:pPr>
            <a:r>
              <a:rPr lang="en-US" sz="2400" dirty="0" err="1" smtClean="0"/>
              <a:t>HDInsight</a:t>
            </a:r>
            <a:r>
              <a:rPr lang="en-US" sz="2400" dirty="0" smtClean="0"/>
              <a:t> (</a:t>
            </a:r>
            <a:r>
              <a:rPr lang="en-US" sz="2400" dirty="0" err="1" smtClean="0"/>
              <a:t>Hadoop</a:t>
            </a:r>
            <a:r>
              <a:rPr lang="en-US" sz="2400" dirty="0" smtClean="0"/>
              <a:t>) – for big data</a:t>
            </a:r>
          </a:p>
          <a:p>
            <a:pPr marL="346075" indent="-342900">
              <a:lnSpc>
                <a:spcPct val="100000"/>
              </a:lnSpc>
            </a:pPr>
            <a:endParaRPr lang="en-US" sz="2400" dirty="0"/>
          </a:p>
          <a:p>
            <a:pPr marL="346075" indent="-342900">
              <a:lnSpc>
                <a:spcPct val="100000"/>
              </a:lnSpc>
            </a:pPr>
            <a:r>
              <a:rPr lang="en-US" sz="2400" dirty="0" smtClean="0"/>
              <a:t>Mobile Services – for devices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Cloud Services – most scalable, most efficient</a:t>
            </a:r>
          </a:p>
        </p:txBody>
      </p:sp>
      <p:pic>
        <p:nvPicPr>
          <p:cNvPr id="7" name="Picture 6"/>
          <p:cNvPicPr>
            <a:picLocks noChangeAspect="1"/>
          </p:cNvPicPr>
          <p:nvPr/>
        </p:nvPicPr>
        <p:blipFill>
          <a:blip r:embed="rId3"/>
          <a:stretch>
            <a:fillRect/>
          </a:stretch>
        </p:blipFill>
        <p:spPr>
          <a:xfrm>
            <a:off x="1005265" y="5202527"/>
            <a:ext cx="632604" cy="530708"/>
          </a:xfrm>
          <a:prstGeom prst="rect">
            <a:avLst/>
          </a:prstGeom>
        </p:spPr>
      </p:pic>
      <p:pic>
        <p:nvPicPr>
          <p:cNvPr id="9" name="Picture 8"/>
          <p:cNvPicPr>
            <a:picLocks noChangeAspect="1"/>
          </p:cNvPicPr>
          <p:nvPr/>
        </p:nvPicPr>
        <p:blipFill>
          <a:blip r:embed="rId4"/>
          <a:stretch>
            <a:fillRect/>
          </a:stretch>
        </p:blipFill>
        <p:spPr>
          <a:xfrm>
            <a:off x="1098477" y="2636376"/>
            <a:ext cx="562315" cy="558639"/>
          </a:xfrm>
          <a:prstGeom prst="rect">
            <a:avLst/>
          </a:prstGeom>
        </p:spPr>
      </p:pic>
      <p:pic>
        <p:nvPicPr>
          <p:cNvPr id="10" name="Picture 9"/>
          <p:cNvPicPr>
            <a:picLocks noChangeAspect="1"/>
          </p:cNvPicPr>
          <p:nvPr/>
        </p:nvPicPr>
        <p:blipFill>
          <a:blip r:embed="rId5"/>
          <a:stretch>
            <a:fillRect/>
          </a:stretch>
        </p:blipFill>
        <p:spPr>
          <a:xfrm>
            <a:off x="1098477" y="1824033"/>
            <a:ext cx="562315" cy="516741"/>
          </a:xfrm>
          <a:prstGeom prst="rect">
            <a:avLst/>
          </a:prstGeom>
        </p:spPr>
      </p:pic>
      <p:pic>
        <p:nvPicPr>
          <p:cNvPr id="11" name="Picture 10"/>
          <p:cNvPicPr>
            <a:picLocks noChangeAspect="1"/>
          </p:cNvPicPr>
          <p:nvPr/>
        </p:nvPicPr>
        <p:blipFill>
          <a:blip r:embed="rId6"/>
          <a:stretch>
            <a:fillRect/>
          </a:stretch>
        </p:blipFill>
        <p:spPr>
          <a:xfrm>
            <a:off x="1124803" y="3478379"/>
            <a:ext cx="535989" cy="545472"/>
          </a:xfrm>
          <a:prstGeom prst="rect">
            <a:avLst/>
          </a:prstGeom>
        </p:spPr>
      </p:pic>
      <p:pic>
        <p:nvPicPr>
          <p:cNvPr id="12" name="Picture 11"/>
          <p:cNvPicPr>
            <a:picLocks noChangeAspect="1"/>
          </p:cNvPicPr>
          <p:nvPr/>
        </p:nvPicPr>
        <p:blipFill>
          <a:blip r:embed="rId7"/>
          <a:stretch>
            <a:fillRect/>
          </a:stretch>
        </p:blipFill>
        <p:spPr>
          <a:xfrm>
            <a:off x="1139276" y="4348286"/>
            <a:ext cx="364581" cy="587012"/>
          </a:xfrm>
          <a:prstGeom prst="rect">
            <a:avLst/>
          </a:prstGeom>
        </p:spPr>
      </p:pic>
      <p:sp>
        <p:nvSpPr>
          <p:cNvPr id="2" name="Rounded Rectangle 1"/>
          <p:cNvSpPr/>
          <p:nvPr/>
        </p:nvSpPr>
        <p:spPr bwMode="auto">
          <a:xfrm>
            <a:off x="898291" y="5115922"/>
            <a:ext cx="7406640" cy="787993"/>
          </a:xfrm>
          <a:prstGeom prst="roundRect">
            <a:avLst/>
          </a:prstGeom>
          <a:solidFill>
            <a:schemeClr val="accent4">
              <a:lumMod val="40000"/>
              <a:lumOff val="60000"/>
              <a:alpha val="41000"/>
            </a:schemeClr>
          </a:solidFill>
          <a:ln w="41275">
            <a:solidFill>
              <a:srgbClr val="FF000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391491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Multi-tier, multi-instance architectures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Can be combined with other compute services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Stateless node, horizontal scaling approach</a:t>
            </a:r>
          </a:p>
          <a:p>
            <a:pPr marL="346075" indent="-342900">
              <a:lnSpc>
                <a:spcPct val="100000"/>
              </a:lnSpc>
            </a:pPr>
            <a:endParaRPr lang="en-US" sz="2400" dirty="0">
              <a:latin typeface="+mn-lt"/>
            </a:endParaRPr>
          </a:p>
          <a:p>
            <a:pPr marL="346075" indent="-342900">
              <a:lnSpc>
                <a:spcPct val="100000"/>
              </a:lnSpc>
            </a:pPr>
            <a:r>
              <a:rPr lang="en-US" sz="2400" dirty="0"/>
              <a:t>Automated application </a:t>
            </a:r>
            <a:r>
              <a:rPr lang="en-US" sz="2400" dirty="0" smtClean="0"/>
              <a:t>management</a:t>
            </a:r>
            <a:endParaRPr lang="en-US" sz="2400" dirty="0"/>
          </a:p>
        </p:txBody>
      </p:sp>
      <p:pic>
        <p:nvPicPr>
          <p:cNvPr id="7" name="Picture 6"/>
          <p:cNvPicPr>
            <a:picLocks noChangeAspect="1"/>
          </p:cNvPicPr>
          <p:nvPr/>
        </p:nvPicPr>
        <p:blipFill>
          <a:blip r:embed="rId5"/>
          <a:stretch>
            <a:fillRect/>
          </a:stretch>
        </p:blipFill>
        <p:spPr>
          <a:xfrm>
            <a:off x="976560" y="3042462"/>
            <a:ext cx="3035882" cy="2546881"/>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256"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sp>
        <p:nvSpPr>
          <p:cNvPr id="6" name="Rectangle 5"/>
          <p:cNvSpPr/>
          <p:nvPr/>
        </p:nvSpPr>
        <p:spPr bwMode="auto">
          <a:xfrm>
            <a:off x="2471628" y="2983040"/>
            <a:ext cx="3455934"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Rectangle 9"/>
          <p:cNvSpPr/>
          <p:nvPr/>
        </p:nvSpPr>
        <p:spPr bwMode="auto">
          <a:xfrm>
            <a:off x="6096702" y="2983040"/>
            <a:ext cx="3474720" cy="25988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0843" y="1843786"/>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smtClean="0">
                <a:solidFill>
                  <a:schemeClr val="tx2">
                    <a:alpha val="99000"/>
                  </a:schemeClr>
                </a:solidFill>
                <a:latin typeface="Segoe UI Light" pitchFamily="34" charset="0"/>
              </a:rPr>
              <a:t>A container of related service roles</a:t>
            </a:r>
            <a:endParaRPr lang="en-US" dirty="0" smtClean="0">
              <a:solidFill>
                <a:schemeClr val="tx2">
                  <a:alpha val="99000"/>
                </a:schemeClr>
              </a:solidFill>
              <a:latin typeface="Segoe UI Light" pitchFamily="34" charset="0"/>
            </a:endParaRPr>
          </a:p>
        </p:txBody>
      </p:sp>
      <p:sp>
        <p:nvSpPr>
          <p:cNvPr id="13" name="TextBox 12"/>
          <p:cNvSpPr txBox="1"/>
          <p:nvPr/>
        </p:nvSpPr>
        <p:spPr>
          <a:xfrm>
            <a:off x="2452842" y="3147933"/>
            <a:ext cx="3474720" cy="553998"/>
          </a:xfrm>
          <a:prstGeom prst="rect">
            <a:avLst/>
          </a:prstGeom>
          <a:noFill/>
        </p:spPr>
        <p:txBody>
          <a:bodyPr wrap="square" lIns="0" tIns="0" rIns="0" bIns="0" rtlCol="0">
            <a:spAutoFit/>
          </a:bodyPr>
          <a:lstStyle/>
          <a:p>
            <a:pPr algn="ctr">
              <a:lnSpc>
                <a:spcPct val="90000"/>
              </a:lnSpc>
              <a:spcBef>
                <a:spcPct val="20000"/>
              </a:spcBef>
              <a:buSzPct val="80000"/>
            </a:pPr>
            <a:r>
              <a:rPr lang="en-US" sz="4000" dirty="0" smtClean="0">
                <a:solidFill>
                  <a:schemeClr val="bg1">
                    <a:alpha val="99000"/>
                  </a:schemeClr>
                </a:solidFill>
                <a:latin typeface="Segoe UI Light" pitchFamily="34" charset="0"/>
              </a:rPr>
              <a:t>Web Role</a:t>
            </a:r>
            <a:endParaRPr lang="en-US" sz="4000" dirty="0">
              <a:solidFill>
                <a:schemeClr val="bg1">
                  <a:alpha val="99000"/>
                </a:schemeClr>
              </a:solidFill>
              <a:latin typeface="Segoe UI Light" pitchFamily="34" charset="0"/>
            </a:endParaRPr>
          </a:p>
        </p:txBody>
      </p:sp>
      <p:sp>
        <p:nvSpPr>
          <p:cNvPr id="14" name="TextBox 13"/>
          <p:cNvSpPr txBox="1"/>
          <p:nvPr/>
        </p:nvSpPr>
        <p:spPr>
          <a:xfrm>
            <a:off x="6096702" y="3147933"/>
            <a:ext cx="3474720" cy="553998"/>
          </a:xfrm>
          <a:prstGeom prst="rect">
            <a:avLst/>
          </a:prstGeom>
          <a:noFill/>
        </p:spPr>
        <p:txBody>
          <a:bodyPr wrap="square" lIns="0" tIns="0" rIns="0" bIns="0" rtlCol="0">
            <a:spAutoFit/>
          </a:bodyPr>
          <a:lstStyle/>
          <a:p>
            <a:pPr algn="ctr">
              <a:lnSpc>
                <a:spcPct val="90000"/>
              </a:lnSpc>
              <a:spcBef>
                <a:spcPct val="20000"/>
              </a:spcBef>
              <a:buSzPct val="80000"/>
            </a:pPr>
            <a:r>
              <a:rPr lang="en-US" sz="4000" dirty="0" smtClean="0">
                <a:solidFill>
                  <a:schemeClr val="bg1">
                    <a:alpha val="99000"/>
                  </a:schemeClr>
                </a:solidFill>
                <a:latin typeface="Segoe UI Light" pitchFamily="34" charset="0"/>
              </a:rPr>
              <a:t>Worker Role</a:t>
            </a:r>
            <a:endParaRPr lang="en-US" sz="4000" dirty="0">
              <a:solidFill>
                <a:schemeClr val="bg1">
                  <a:alpha val="99000"/>
                </a:schemeClr>
              </a:solidFill>
              <a:latin typeface="Segoe UI Light" pitchFamily="34" charset="0"/>
            </a:endParaRPr>
          </a:p>
        </p:txBody>
      </p:sp>
      <p:sp>
        <p:nvSpPr>
          <p:cNvPr id="17" name="Freeform 62"/>
          <p:cNvSpPr>
            <a:spLocks noEditPoints="1"/>
          </p:cNvSpPr>
          <p:nvPr/>
        </p:nvSpPr>
        <p:spPr bwMode="black">
          <a:xfrm>
            <a:off x="3695465" y="3905330"/>
            <a:ext cx="926013" cy="9257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nvGrpSpPr>
          <p:cNvPr id="18" name="Group 17"/>
          <p:cNvGrpSpPr/>
          <p:nvPr/>
        </p:nvGrpSpPr>
        <p:grpSpPr bwMode="black">
          <a:xfrm>
            <a:off x="7282091" y="3962153"/>
            <a:ext cx="1103942" cy="898105"/>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311340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319" y="637348"/>
            <a:ext cx="9240858"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A Cloud Service consists of …</a:t>
            </a:r>
            <a:endParaRPr lang="en-US" dirty="0">
              <a:solidFill>
                <a:schemeClr val="tx1">
                  <a:alpha val="99000"/>
                </a:schemeClr>
              </a:solidFill>
            </a:endParaRPr>
          </a:p>
        </p:txBody>
      </p:sp>
      <p:sp>
        <p:nvSpPr>
          <p:cNvPr id="16" name="TextBox 15"/>
          <p:cNvSpPr txBox="1"/>
          <p:nvPr/>
        </p:nvSpPr>
        <p:spPr>
          <a:xfrm>
            <a:off x="1080885" y="3404068"/>
            <a:ext cx="3534317" cy="1569660"/>
          </a:xfrm>
          <a:prstGeom prst="rect">
            <a:avLst/>
          </a:prstGeom>
          <a:noFill/>
        </p:spPr>
        <p:txBody>
          <a:bodyPr wrap="square" rtlCol="0">
            <a:spAutoFit/>
          </a:bodyPr>
          <a:lstStyle/>
          <a:p>
            <a:r>
              <a:rPr lang="en-US" dirty="0" smtClean="0"/>
              <a:t>Web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Running IIS</a:t>
            </a:r>
            <a:endParaRPr lang="en-US" dirty="0"/>
          </a:p>
        </p:txBody>
      </p:sp>
      <p:pic>
        <p:nvPicPr>
          <p:cNvPr id="18" name="Picture 17"/>
          <p:cNvPicPr>
            <a:picLocks noChangeAspect="1"/>
          </p:cNvPicPr>
          <p:nvPr/>
        </p:nvPicPr>
        <p:blipFill>
          <a:blip r:embed="rId3"/>
          <a:stretch>
            <a:fillRect/>
          </a:stretch>
        </p:blipFill>
        <p:spPr>
          <a:xfrm>
            <a:off x="1163325" y="1493093"/>
            <a:ext cx="2202945" cy="179947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Picture 18"/>
          <p:cNvPicPr>
            <a:picLocks noChangeAspect="1"/>
          </p:cNvPicPr>
          <p:nvPr/>
        </p:nvPicPr>
        <p:blipFill>
          <a:blip r:embed="rId4"/>
          <a:stretch>
            <a:fillRect/>
          </a:stretch>
        </p:blipFill>
        <p:spPr>
          <a:xfrm>
            <a:off x="8017193" y="1493093"/>
            <a:ext cx="2218628" cy="18278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0" name="Picture 19"/>
          <p:cNvPicPr>
            <a:picLocks noChangeAspect="1"/>
          </p:cNvPicPr>
          <p:nvPr/>
        </p:nvPicPr>
        <p:blipFill>
          <a:blip r:embed="rId5"/>
          <a:stretch>
            <a:fillRect/>
          </a:stretch>
        </p:blipFill>
        <p:spPr>
          <a:xfrm>
            <a:off x="4317733" y="1729925"/>
            <a:ext cx="1294783" cy="1590977"/>
          </a:xfrm>
          <a:prstGeom prst="rect">
            <a:avLst/>
          </a:prstGeom>
        </p:spPr>
      </p:pic>
      <p:pic>
        <p:nvPicPr>
          <p:cNvPr id="21" name="Picture 20"/>
          <p:cNvPicPr>
            <a:picLocks noChangeAspect="1"/>
          </p:cNvPicPr>
          <p:nvPr/>
        </p:nvPicPr>
        <p:blipFill>
          <a:blip r:embed="rId6"/>
          <a:stretch>
            <a:fillRect/>
          </a:stretch>
        </p:blipFill>
        <p:spPr>
          <a:xfrm>
            <a:off x="5752344" y="1729923"/>
            <a:ext cx="1158491" cy="1590979"/>
          </a:xfrm>
          <a:prstGeom prst="rect">
            <a:avLst/>
          </a:prstGeom>
        </p:spPr>
      </p:pic>
      <p:pic>
        <p:nvPicPr>
          <p:cNvPr id="22" name="Picture 21"/>
          <p:cNvPicPr>
            <a:picLocks noChangeAspect="1"/>
          </p:cNvPicPr>
          <p:nvPr/>
        </p:nvPicPr>
        <p:blipFill>
          <a:blip r:embed="rId7"/>
          <a:stretch>
            <a:fillRect/>
          </a:stretch>
        </p:blipFill>
        <p:spPr>
          <a:xfrm>
            <a:off x="743790" y="1804786"/>
            <a:ext cx="492026" cy="195525"/>
          </a:xfrm>
          <a:prstGeom prst="rect">
            <a:avLst/>
          </a:prstGeom>
        </p:spPr>
      </p:pic>
      <p:sp>
        <p:nvSpPr>
          <p:cNvPr id="24" name="TextBox 23"/>
          <p:cNvSpPr txBox="1"/>
          <p:nvPr/>
        </p:nvSpPr>
        <p:spPr>
          <a:xfrm>
            <a:off x="8070933" y="3404068"/>
            <a:ext cx="3534317" cy="1569660"/>
          </a:xfrm>
          <a:prstGeom prst="rect">
            <a:avLst/>
          </a:prstGeom>
          <a:noFill/>
        </p:spPr>
        <p:txBody>
          <a:bodyPr wrap="square" rtlCol="0">
            <a:spAutoFit/>
          </a:bodyPr>
          <a:lstStyle/>
          <a:p>
            <a:r>
              <a:rPr lang="en-US" dirty="0" smtClean="0"/>
              <a:t>Worker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Could run Tomcat, etc.</a:t>
            </a:r>
            <a:endParaRPr lang="en-US" dirty="0"/>
          </a:p>
        </p:txBody>
      </p:sp>
      <p:sp>
        <p:nvSpPr>
          <p:cNvPr id="25" name="TextBox 24"/>
          <p:cNvSpPr txBox="1"/>
          <p:nvPr/>
        </p:nvSpPr>
        <p:spPr>
          <a:xfrm>
            <a:off x="3880997" y="3404068"/>
            <a:ext cx="4143884" cy="2677656"/>
          </a:xfrm>
          <a:prstGeom prst="rect">
            <a:avLst/>
          </a:prstGeom>
          <a:noFill/>
        </p:spPr>
        <p:txBody>
          <a:bodyPr wrap="square" rtlCol="0">
            <a:spAutoFit/>
          </a:bodyPr>
          <a:lstStyle/>
          <a:p>
            <a:r>
              <a:rPr lang="en-US" dirty="0" smtClean="0"/>
              <a:t>Service Model &amp; </a:t>
            </a:r>
            <a:r>
              <a:rPr lang="en-US" dirty="0" err="1" smtClean="0"/>
              <a:t>Config</a:t>
            </a:r>
            <a:endParaRPr lang="en-US" dirty="0" smtClean="0"/>
          </a:p>
          <a:p>
            <a:pPr marL="342900" indent="-342900">
              <a:buFont typeface="Arial" panose="020B0604020202020204" pitchFamily="34" charset="0"/>
              <a:buChar char="•"/>
            </a:pPr>
            <a:r>
              <a:rPr lang="en-US" dirty="0" smtClean="0"/>
              <a:t>Deployment Package (includes compiled code)</a:t>
            </a:r>
          </a:p>
          <a:p>
            <a:pPr marL="342900" indent="-342900">
              <a:buFont typeface="Arial" panose="020B0604020202020204" pitchFamily="34" charset="0"/>
              <a:buChar char="•"/>
            </a:pPr>
            <a:r>
              <a:rPr lang="en-US" dirty="0" smtClean="0"/>
              <a:t>VM Sizes (per role)</a:t>
            </a:r>
          </a:p>
          <a:p>
            <a:pPr marL="342900" indent="-342900">
              <a:buFont typeface="Arial" panose="020B0604020202020204" pitchFamily="34" charset="0"/>
              <a:buChar char="•"/>
            </a:pPr>
            <a:r>
              <a:rPr lang="en-US" dirty="0" smtClean="0"/>
              <a:t>Role Instance (VM) Counts</a:t>
            </a:r>
          </a:p>
          <a:p>
            <a:pPr marL="342900" indent="-342900">
              <a:buFont typeface="Arial" panose="020B0604020202020204" pitchFamily="34" charset="0"/>
              <a:buChar char="•"/>
            </a:pPr>
            <a:r>
              <a:rPr lang="en-US" dirty="0" smtClean="0"/>
              <a:t>Endpoints</a:t>
            </a:r>
          </a:p>
          <a:p>
            <a:pPr marL="342900" indent="-342900">
              <a:buFont typeface="Arial" panose="020B0604020202020204" pitchFamily="34" charset="0"/>
              <a:buChar char="•"/>
            </a:pPr>
            <a:r>
              <a:rPr lang="en-US" dirty="0" smtClean="0"/>
              <a:t>Runtime </a:t>
            </a:r>
            <a:r>
              <a:rPr lang="en-US" dirty="0" err="1" smtClean="0"/>
              <a:t>Config</a:t>
            </a:r>
            <a:r>
              <a:rPr lang="en-US" dirty="0" smtClean="0"/>
              <a:t> Settings</a:t>
            </a:r>
            <a:endParaRPr lang="en-US" dirty="0"/>
          </a:p>
        </p:txBody>
      </p:sp>
    </p:spTree>
    <p:extLst>
      <p:ext uri="{BB962C8B-B14F-4D97-AF65-F5344CB8AC3E}">
        <p14:creationId xmlns:p14="http://schemas.microsoft.com/office/powerpoint/2010/main" val="116433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Rectangle 4"/>
          <p:cNvSpPr/>
          <p:nvPr/>
        </p:nvSpPr>
        <p:spPr>
          <a:xfrm>
            <a:off x="517526" y="1705354"/>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3"/>
            </p:custDataLst>
          </p:nvPr>
        </p:nvSpPr>
        <p:spPr/>
        <p:txBody>
          <a:bodyPr/>
          <a:lstStyle/>
          <a:p>
            <a:r>
              <a:rPr lang="en-US" dirty="0" smtClean="0"/>
              <a:t>What Can It Run?</a:t>
            </a:r>
            <a:endParaRPr lang="en-US" dirty="0"/>
          </a:p>
        </p:txBody>
      </p:sp>
      <p:grpSp>
        <p:nvGrpSpPr>
          <p:cNvPr id="3" name="Group 2"/>
          <p:cNvGrpSpPr/>
          <p:nvPr/>
        </p:nvGrpSpPr>
        <p:grpSpPr>
          <a:xfrm>
            <a:off x="734519" y="1895138"/>
            <a:ext cx="4117399" cy="3678083"/>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600" dirty="0">
                  <a:ln>
                    <a:solidFill>
                      <a:srgbClr val="FFFFFF">
                        <a:alpha val="0"/>
                      </a:srgbClr>
                    </a:solidFill>
                  </a:ln>
                  <a:solidFill>
                    <a:schemeClr val="bg1">
                      <a:alpha val="99000"/>
                    </a:schemeClr>
                  </a:solidFill>
                  <a:latin typeface="Segoe UI Light" pitchFamily="34" charset="0"/>
                </a:rPr>
                <a:t>General </a:t>
              </a:r>
              <a:r>
                <a:rPr lang="en-US" sz="3600" dirty="0" smtClean="0">
                  <a:ln>
                    <a:solidFill>
                      <a:srgbClr val="FFFFFF">
                        <a:alpha val="0"/>
                      </a:srgbClr>
                    </a:solidFill>
                  </a:ln>
                  <a:solidFill>
                    <a:schemeClr val="bg1">
                      <a:alpha val="99000"/>
                    </a:schemeClr>
                  </a:solidFill>
                  <a:latin typeface="Segoe UI Light" pitchFamily="34" charset="0"/>
                </a:rPr>
                <a:t>Rule</a:t>
              </a:r>
              <a:endParaRPr lang="en-US" sz="3600" dirty="0">
                <a:ln>
                  <a:solidFill>
                    <a:srgbClr val="FFFFFF">
                      <a:alpha val="0"/>
                    </a:srgbClr>
                  </a:solidFill>
                </a:ln>
                <a:solidFill>
                  <a:schemeClr val="bg1">
                    <a:alpha val="99000"/>
                  </a:schemeClr>
                </a:solidFill>
                <a:latin typeface="Segoe UI Light" pitchFamily="34" charset="0"/>
              </a:endParaRP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200" dirty="0">
                  <a:ln>
                    <a:solidFill>
                      <a:srgbClr val="FFFFFF">
                        <a:alpha val="0"/>
                      </a:srgbClr>
                    </a:solidFill>
                  </a:ln>
                  <a:solidFill>
                    <a:schemeClr val="bg1">
                      <a:alpha val="99000"/>
                    </a:schemeClr>
                  </a:solidFill>
                  <a:latin typeface="Segoe UI Light" pitchFamily="34" charset="0"/>
                </a:rPr>
                <a:t>Choice of </a:t>
              </a:r>
              <a:r>
                <a:rPr lang="en-US" sz="3200" dirty="0" smtClean="0">
                  <a:ln>
                    <a:solidFill>
                      <a:srgbClr val="FFFFFF">
                        <a:alpha val="0"/>
                      </a:srgbClr>
                    </a:solidFill>
                  </a:ln>
                  <a:solidFill>
                    <a:schemeClr val="bg1">
                      <a:alpha val="99000"/>
                    </a:schemeClr>
                  </a:solidFill>
                  <a:latin typeface="Segoe UI Light" pitchFamily="34" charset="0"/>
                </a:rPr>
                <a:t>Language</a:t>
              </a:r>
              <a:endParaRPr lang="en-US" sz="3200" dirty="0">
                <a:ln>
                  <a:solidFill>
                    <a:srgbClr val="FFFFFF">
                      <a:alpha val="0"/>
                    </a:srgbClr>
                  </a:solidFill>
                </a:ln>
                <a:solidFill>
                  <a:schemeClr val="bg1">
                    <a:alpha val="99000"/>
                  </a:schemeClr>
                </a:solidFill>
                <a:latin typeface="Segoe UI Light" pitchFamily="34" charset="0"/>
              </a:endParaRP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spcBef>
                  <a:spcPts val="1200"/>
                </a:spcBef>
                <a:buSzPct val="80000"/>
              </a:pPr>
              <a:r>
                <a:rPr lang="en-US" sz="3200" dirty="0">
                  <a:ln>
                    <a:solidFill>
                      <a:srgbClr val="FFFFFF">
                        <a:alpha val="0"/>
                      </a:srgbClr>
                    </a:solidFill>
                  </a:ln>
                  <a:solidFill>
                    <a:schemeClr val="bg1">
                      <a:alpha val="99000"/>
                    </a:schemeClr>
                  </a:solidFill>
                  <a:latin typeface="Segoe UI Light" pitchFamily="34" charset="0"/>
                </a:rPr>
                <a:t>Choice of </a:t>
              </a:r>
              <a:r>
                <a:rPr lang="en-US" sz="3200" dirty="0" smtClean="0">
                  <a:ln>
                    <a:solidFill>
                      <a:srgbClr val="FFFFFF">
                        <a:alpha val="0"/>
                      </a:srgbClr>
                    </a:solidFill>
                  </a:ln>
                  <a:solidFill>
                    <a:schemeClr val="bg1">
                      <a:alpha val="99000"/>
                    </a:schemeClr>
                  </a:solidFill>
                  <a:latin typeface="Segoe UI Light" pitchFamily="34" charset="0"/>
                </a:rPr>
                <a:t>Frameworks</a:t>
              </a:r>
              <a:endParaRPr lang="en-US" sz="3200" dirty="0">
                <a:ln>
                  <a:solidFill>
                    <a:srgbClr val="FFFFFF">
                      <a:alpha val="0"/>
                    </a:srgbClr>
                  </a:solidFill>
                </a:ln>
                <a:solidFill>
                  <a:schemeClr val="bg1">
                    <a:alpha val="99000"/>
                  </a:schemeClr>
                </a:solidFill>
                <a:latin typeface="Segoe UI Light" pitchFamily="34" charset="0"/>
              </a:endParaRPr>
            </a:p>
          </p:txBody>
        </p:sp>
      </p:grpSp>
      <p:grpSp>
        <p:nvGrpSpPr>
          <p:cNvPr id="9" name="Group 8"/>
          <p:cNvGrpSpPr/>
          <p:nvPr/>
        </p:nvGrpSpPr>
        <p:grpSpPr>
          <a:xfrm>
            <a:off x="4974556" y="1885234"/>
            <a:ext cx="6483436" cy="3678083"/>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dirty="0" smtClean="0">
                  <a:ln>
                    <a:solidFill>
                      <a:srgbClr val="FFFFFF">
                        <a:alpha val="0"/>
                      </a:srgbClr>
                    </a:solidFill>
                  </a:ln>
                  <a:solidFill>
                    <a:schemeClr val="bg1">
                      <a:alpha val="99000"/>
                    </a:schemeClr>
                  </a:solidFill>
                </a:rPr>
                <a:t>If </a:t>
              </a:r>
              <a:r>
                <a:rPr lang="en-US" sz="2000" dirty="0">
                  <a:ln>
                    <a:solidFill>
                      <a:srgbClr val="FFFFFF">
                        <a:alpha val="0"/>
                      </a:srgbClr>
                    </a:solidFill>
                  </a:ln>
                  <a:solidFill>
                    <a:schemeClr val="bg1">
                      <a:alpha val="99000"/>
                    </a:schemeClr>
                  </a:solidFill>
                </a:rPr>
                <a:t>it runs in Windows it runs in Windows Azure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dirty="0" smtClean="0">
                  <a:ln>
                    <a:solidFill>
                      <a:srgbClr val="FFFFFF">
                        <a:alpha val="0"/>
                      </a:srgbClr>
                    </a:solidFill>
                  </a:ln>
                  <a:solidFill>
                    <a:schemeClr val="bg1"/>
                  </a:solidFill>
                </a:rPr>
                <a:t>C</a:t>
              </a:r>
              <a:r>
                <a:rPr lang="en-US" sz="2000" dirty="0">
                  <a:ln>
                    <a:solidFill>
                      <a:srgbClr val="FFFFFF">
                        <a:alpha val="0"/>
                      </a:srgbClr>
                    </a:solidFill>
                  </a:ln>
                  <a:solidFill>
                    <a:schemeClr val="bg1"/>
                  </a:solidFill>
                </a:rPr>
                <a:t>#, VB, C++, Java, </a:t>
              </a:r>
              <a:r>
                <a:rPr lang="en-US" sz="2000" dirty="0" smtClean="0">
                  <a:ln>
                    <a:solidFill>
                      <a:srgbClr val="FFFFFF">
                        <a:alpha val="0"/>
                      </a:srgbClr>
                    </a:solidFill>
                  </a:ln>
                  <a:solidFill>
                    <a:schemeClr val="bg1"/>
                  </a:solidFill>
                </a:rPr>
                <a:t>PHP, Node.js, </a:t>
              </a:r>
              <a:r>
                <a:rPr lang="en-US" sz="2000" dirty="0">
                  <a:ln>
                    <a:solidFill>
                      <a:srgbClr val="FFFFFF">
                        <a:alpha val="0"/>
                      </a:srgbClr>
                    </a:solidFill>
                  </a:ln>
                  <a:solidFill>
                    <a:schemeClr val="bg1"/>
                  </a:solidFill>
                </a:rPr>
                <a:t>Phython, 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a:spcBef>
                  <a:spcPts val="300"/>
                </a:spcBef>
                <a:buSzPct val="80000"/>
              </a:pPr>
              <a:r>
                <a:rPr lang="en-US" sz="2000" dirty="0" smtClean="0">
                  <a:ln>
                    <a:solidFill>
                      <a:srgbClr val="FFFFFF">
                        <a:alpha val="0"/>
                      </a:srgbClr>
                    </a:solidFill>
                  </a:ln>
                  <a:solidFill>
                    <a:schemeClr val="bg1"/>
                  </a:solidFill>
                </a:rPr>
                <a:t>.</a:t>
              </a:r>
              <a:r>
                <a:rPr lang="en-US" sz="2000" dirty="0">
                  <a:ln>
                    <a:solidFill>
                      <a:srgbClr val="FFFFFF">
                        <a:alpha val="0"/>
                      </a:srgbClr>
                    </a:solidFill>
                  </a:ln>
                  <a:solidFill>
                    <a:schemeClr val="bg1"/>
                  </a:solidFill>
                </a:rPr>
                <a:t>NET, </a:t>
              </a:r>
              <a:r>
                <a:rPr lang="en-US" sz="2000" dirty="0" smtClean="0">
                  <a:ln>
                    <a:solidFill>
                      <a:srgbClr val="FFFFFF">
                        <a:alpha val="0"/>
                      </a:srgbClr>
                    </a:solidFill>
                  </a:ln>
                  <a:solidFill>
                    <a:schemeClr val="bg1"/>
                  </a:solidFill>
                </a:rPr>
                <a:t>ExpressJS, Rails</a:t>
              </a:r>
              <a:r>
                <a:rPr lang="en-US" sz="2000" dirty="0">
                  <a:ln>
                    <a:solidFill>
                      <a:srgbClr val="FFFFFF">
                        <a:alpha val="0"/>
                      </a:srgbClr>
                    </a:solidFill>
                  </a:ln>
                  <a:solidFill>
                    <a:schemeClr val="bg1"/>
                  </a:solidFill>
                </a:rPr>
                <a:t>, Zend, etc.</a:t>
              </a:r>
            </a:p>
          </p:txBody>
        </p:sp>
      </p:grpSp>
    </p:spTree>
    <p:extLst>
      <p:ext uri="{BB962C8B-B14F-4D97-AF65-F5344CB8AC3E}">
        <p14:creationId xmlns:p14="http://schemas.microsoft.com/office/powerpoint/2010/main" val="15213183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Roles and Instances</a:t>
            </a:r>
            <a:endParaRPr lang="en-US" dirty="0"/>
          </a:p>
        </p:txBody>
      </p:sp>
      <p:sp>
        <p:nvSpPr>
          <p:cNvPr id="5" name="Rectangle 4"/>
          <p:cNvSpPr/>
          <p:nvPr/>
        </p:nvSpPr>
        <p:spPr>
          <a:xfrm>
            <a:off x="517526"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7239" y="1895138"/>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19827" y="1895138"/>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5810" y="2368296"/>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a:t>
            </a:r>
            <a:r>
              <a:rPr lang="en-US" sz="3600" dirty="0" smtClean="0">
                <a:solidFill>
                  <a:schemeClr val="bg1">
                    <a:alpha val="99000"/>
                  </a:schemeClr>
                </a:solidFill>
                <a:latin typeface="Segoe UI Light" pitchFamily="34" charset="0"/>
              </a:rPr>
              <a:t>on </a:t>
            </a:r>
            <a:r>
              <a:rPr lang="en-US" sz="3600" dirty="0">
                <a:solidFill>
                  <a:schemeClr val="bg1">
                    <a:alpha val="99000"/>
                  </a:schemeClr>
                </a:solidFill>
                <a:latin typeface="Segoe UI Light" pitchFamily="34" charset="0"/>
              </a:rPr>
              <a:t>one or more instances </a:t>
            </a:r>
          </a:p>
          <a:p>
            <a:pPr marL="0" lvl="1"/>
            <a:endParaRPr lang="en-US" sz="800" dirty="0" smtClean="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a:t>
            </a:r>
            <a:r>
              <a:rPr lang="en-US" sz="2000" dirty="0" smtClean="0">
                <a:solidFill>
                  <a:schemeClr val="bg1">
                    <a:alpha val="99000"/>
                  </a:schemeClr>
                </a:solidFill>
              </a:rPr>
              <a:t>VM</a:t>
            </a:r>
            <a:endParaRPr lang="en-US" sz="2000" dirty="0">
              <a:solidFill>
                <a:schemeClr val="bg1">
                  <a:alpha val="99000"/>
                </a:schemeClr>
              </a:solidFill>
            </a:endParaRPr>
          </a:p>
        </p:txBody>
      </p:sp>
      <p:sp>
        <p:nvSpPr>
          <p:cNvPr id="9" name="TextBox 8"/>
          <p:cNvSpPr txBox="1"/>
          <p:nvPr/>
        </p:nvSpPr>
        <p:spPr>
          <a:xfrm>
            <a:off x="891191" y="2368296"/>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smtClean="0">
              <a:solidFill>
                <a:schemeClr val="tx2">
                  <a:alpha val="99000"/>
                </a:schemeClr>
              </a:solidFill>
            </a:endParaRPr>
          </a:p>
          <a:p>
            <a:pPr marL="0" lvl="1"/>
            <a:r>
              <a:rPr lang="en-US" sz="2000" b="1" dirty="0">
                <a:solidFill>
                  <a:schemeClr val="bg1">
                    <a:alpha val="99000"/>
                  </a:schemeClr>
                </a:solidFill>
              </a:rPr>
              <a:t>A role definition </a:t>
            </a:r>
            <a:r>
              <a:rPr lang="en-US" sz="2000" b="1" dirty="0" smtClean="0">
                <a:solidFill>
                  <a:schemeClr val="bg1">
                    <a:alpha val="99000"/>
                  </a:schemeClr>
                </a:solidFill>
              </a:rPr>
              <a:t>specifies:</a:t>
            </a:r>
            <a:endParaRPr lang="en-US" sz="2000" b="1" dirty="0">
              <a:solidFill>
                <a:schemeClr val="bg1">
                  <a:alpha val="99000"/>
                </a:schemeClr>
              </a:solidFill>
            </a:endParaRP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Tree>
    <p:extLst>
      <p:ext uri="{BB962C8B-B14F-4D97-AF65-F5344CB8AC3E}">
        <p14:creationId xmlns:p14="http://schemas.microsoft.com/office/powerpoint/2010/main" val="237132825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098"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107996"/>
          </a:xfrm>
        </p:spPr>
        <p:txBody>
          <a:bodyPr/>
          <a:lstStyle/>
          <a:p>
            <a:r>
              <a:rPr lang="en-US" dirty="0"/>
              <a:t>Roles and Instances</a:t>
            </a:r>
            <a:br>
              <a:rPr lang="en-US" dirty="0"/>
            </a:br>
            <a:r>
              <a:rPr lang="en-US" sz="2600" dirty="0">
                <a:solidFill>
                  <a:schemeClr val="accent4">
                    <a:lumMod val="75000"/>
                    <a:alpha val="99000"/>
                  </a:schemeClr>
                </a:solidFill>
              </a:rPr>
              <a:t>Example Hosted Service configuration with a single web role and a single worker </a:t>
            </a:r>
            <a:r>
              <a:rPr lang="en-US" sz="2600" dirty="0" smtClean="0">
                <a:solidFill>
                  <a:schemeClr val="accent4">
                    <a:lumMod val="75000"/>
                    <a:alpha val="99000"/>
                  </a:schemeClr>
                </a:solidFill>
              </a:rPr>
              <a:t>role</a:t>
            </a:r>
            <a:endParaRPr lang="en-US" sz="2600" dirty="0">
              <a:solidFill>
                <a:schemeClr val="accent4">
                  <a:alpha val="99000"/>
                </a:schemeClr>
              </a:solidFill>
            </a:endParaRPr>
          </a:p>
        </p:txBody>
      </p:sp>
      <p:sp>
        <p:nvSpPr>
          <p:cNvPr id="4" name="Rectangle 3"/>
          <p:cNvSpPr/>
          <p:nvPr>
            <p:custDataLst>
              <p:tags r:id="rId4"/>
            </p:custDataLst>
          </p:nvPr>
        </p:nvSpPr>
        <p:spPr bwMode="auto">
          <a:xfrm>
            <a:off x="517525" y="1695450"/>
            <a:ext cx="11158538" cy="42535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cap="all" dirty="0" smtClean="0">
                <a:ln>
                  <a:solidFill>
                    <a:schemeClr val="bg1">
                      <a:alpha val="0"/>
                    </a:schemeClr>
                  </a:solidFill>
                </a:ln>
                <a:solidFill>
                  <a:srgbClr val="595959">
                    <a:alpha val="99000"/>
                  </a:srgbClr>
                </a:solidFill>
                <a:latin typeface="Segoe UI Light" pitchFamily="34" charset="0"/>
              </a:rPr>
              <a:t>Hosted Service</a:t>
            </a:r>
          </a:p>
        </p:txBody>
      </p:sp>
      <p:sp>
        <p:nvSpPr>
          <p:cNvPr id="5" name="Rectangle 4"/>
          <p:cNvSpPr/>
          <p:nvPr>
            <p:custDataLst>
              <p:tags r:id="rId5"/>
            </p:custDataLst>
          </p:nvPr>
        </p:nvSpPr>
        <p:spPr bwMode="auto">
          <a:xfrm>
            <a:off x="624205" y="2335530"/>
            <a:ext cx="5394960" cy="3489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cap="all" dirty="0">
                <a:ln>
                  <a:solidFill>
                    <a:schemeClr val="bg1">
                      <a:alpha val="0"/>
                    </a:schemeClr>
                  </a:solidFill>
                </a:ln>
                <a:gradFill>
                  <a:gsLst>
                    <a:gs pos="0">
                      <a:srgbClr val="FFFFFF"/>
                    </a:gs>
                    <a:gs pos="100000">
                      <a:srgbClr val="FFFFFF"/>
                    </a:gs>
                  </a:gsLst>
                  <a:lin ang="5400000" scaled="0"/>
                </a:gradFill>
              </a:rPr>
              <a:t>Web Role</a:t>
            </a:r>
          </a:p>
        </p:txBody>
      </p:sp>
      <p:sp>
        <p:nvSpPr>
          <p:cNvPr id="6" name="Rectangle 5"/>
          <p:cNvSpPr/>
          <p:nvPr>
            <p:custDataLst>
              <p:tags r:id="rId6"/>
            </p:custDataLst>
          </p:nvPr>
        </p:nvSpPr>
        <p:spPr bwMode="auto">
          <a:xfrm>
            <a:off x="6157754" y="2335530"/>
            <a:ext cx="5394960" cy="3489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cap="all" dirty="0">
                <a:ln>
                  <a:solidFill>
                    <a:schemeClr val="bg1">
                      <a:alpha val="0"/>
                    </a:schemeClr>
                  </a:solidFill>
                </a:ln>
                <a:gradFill>
                  <a:gsLst>
                    <a:gs pos="0">
                      <a:srgbClr val="FFFFFF"/>
                    </a:gs>
                    <a:gs pos="100000">
                      <a:srgbClr val="FFFFFF"/>
                    </a:gs>
                  </a:gsLst>
                  <a:lin ang="5400000" scaled="0"/>
                </a:gradFill>
              </a:rPr>
              <a:t>Worker Role</a:t>
            </a:r>
          </a:p>
        </p:txBody>
      </p:sp>
      <p:sp>
        <p:nvSpPr>
          <p:cNvPr id="7" name="Rectangle 6"/>
          <p:cNvSpPr/>
          <p:nvPr>
            <p:custDataLst>
              <p:tags r:id="rId7"/>
            </p:custDataLst>
          </p:nvPr>
        </p:nvSpPr>
        <p:spPr bwMode="auto">
          <a:xfrm>
            <a:off x="730885"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1</a:t>
            </a:r>
          </a:p>
        </p:txBody>
      </p:sp>
      <p:sp>
        <p:nvSpPr>
          <p:cNvPr id="8" name="Rectangle 7"/>
          <p:cNvSpPr/>
          <p:nvPr>
            <p:custDataLst>
              <p:tags r:id="rId8"/>
            </p:custDataLst>
          </p:nvPr>
        </p:nvSpPr>
        <p:spPr bwMode="auto">
          <a:xfrm>
            <a:off x="2046605"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2</a:t>
            </a:r>
            <a:endParaRPr lang="en-US" sz="2200" baseline="-25000" dirty="0">
              <a:ln>
                <a:solidFill>
                  <a:schemeClr val="bg1">
                    <a:alpha val="0"/>
                  </a:schemeClr>
                </a:solidFill>
              </a:ln>
              <a:solidFill>
                <a:srgbClr val="595959">
                  <a:alpha val="99000"/>
                </a:srgbClr>
              </a:solidFill>
            </a:endParaRPr>
          </a:p>
        </p:txBody>
      </p:sp>
      <p:sp>
        <p:nvSpPr>
          <p:cNvPr id="9" name="Rectangle 8"/>
          <p:cNvSpPr/>
          <p:nvPr>
            <p:custDataLst>
              <p:tags r:id="rId9"/>
            </p:custDataLst>
          </p:nvPr>
        </p:nvSpPr>
        <p:spPr bwMode="auto">
          <a:xfrm>
            <a:off x="3362325"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3</a:t>
            </a:r>
          </a:p>
        </p:txBody>
      </p:sp>
      <p:sp>
        <p:nvSpPr>
          <p:cNvPr id="10" name="Rectangle 9"/>
          <p:cNvSpPr/>
          <p:nvPr>
            <p:custDataLst>
              <p:tags r:id="rId10"/>
            </p:custDataLst>
          </p:nvPr>
        </p:nvSpPr>
        <p:spPr bwMode="auto">
          <a:xfrm>
            <a:off x="4678045"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4</a:t>
            </a:r>
            <a:endParaRPr lang="en-US" sz="2200" baseline="-25000" dirty="0">
              <a:ln>
                <a:solidFill>
                  <a:schemeClr val="bg1">
                    <a:alpha val="0"/>
                  </a:schemeClr>
                </a:solidFill>
              </a:ln>
              <a:solidFill>
                <a:srgbClr val="595959">
                  <a:alpha val="99000"/>
                </a:srgbClr>
              </a:solidFill>
            </a:endParaRPr>
          </a:p>
        </p:txBody>
      </p:sp>
      <p:sp>
        <p:nvSpPr>
          <p:cNvPr id="11" name="Rectangle 10"/>
          <p:cNvSpPr/>
          <p:nvPr>
            <p:custDataLst>
              <p:tags r:id="rId11"/>
            </p:custDataLst>
          </p:nvPr>
        </p:nvSpPr>
        <p:spPr bwMode="auto">
          <a:xfrm>
            <a:off x="730885"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5</a:t>
            </a:r>
            <a:endParaRPr lang="en-US" sz="2200" baseline="-25000" dirty="0">
              <a:ln>
                <a:solidFill>
                  <a:schemeClr val="bg1">
                    <a:alpha val="0"/>
                  </a:schemeClr>
                </a:solidFill>
              </a:ln>
              <a:solidFill>
                <a:srgbClr val="595959">
                  <a:alpha val="99000"/>
                </a:srgbClr>
              </a:solidFill>
            </a:endParaRPr>
          </a:p>
        </p:txBody>
      </p:sp>
      <p:sp>
        <p:nvSpPr>
          <p:cNvPr id="12" name="Rectangle 11"/>
          <p:cNvSpPr/>
          <p:nvPr>
            <p:custDataLst>
              <p:tags r:id="rId12"/>
            </p:custDataLst>
          </p:nvPr>
        </p:nvSpPr>
        <p:spPr bwMode="auto">
          <a:xfrm>
            <a:off x="2046605"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6</a:t>
            </a:r>
            <a:endParaRPr lang="en-US" sz="2200" baseline="-25000" dirty="0">
              <a:ln>
                <a:solidFill>
                  <a:schemeClr val="bg1">
                    <a:alpha val="0"/>
                  </a:schemeClr>
                </a:solidFill>
              </a:ln>
              <a:solidFill>
                <a:srgbClr val="595959">
                  <a:alpha val="99000"/>
                </a:srgbClr>
              </a:solidFill>
            </a:endParaRPr>
          </a:p>
        </p:txBody>
      </p:sp>
      <p:sp>
        <p:nvSpPr>
          <p:cNvPr id="13" name="Rectangle 12"/>
          <p:cNvSpPr/>
          <p:nvPr>
            <p:custDataLst>
              <p:tags r:id="rId13"/>
            </p:custDataLst>
          </p:nvPr>
        </p:nvSpPr>
        <p:spPr bwMode="auto">
          <a:xfrm>
            <a:off x="3362325"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7</a:t>
            </a:r>
            <a:endParaRPr lang="en-US" sz="2200" baseline="-25000" dirty="0">
              <a:ln>
                <a:solidFill>
                  <a:schemeClr val="bg1">
                    <a:alpha val="0"/>
                  </a:schemeClr>
                </a:solidFill>
              </a:ln>
              <a:solidFill>
                <a:srgbClr val="595959">
                  <a:alpha val="99000"/>
                </a:srgbClr>
              </a:solidFill>
            </a:endParaRPr>
          </a:p>
        </p:txBody>
      </p:sp>
      <p:sp>
        <p:nvSpPr>
          <p:cNvPr id="14" name="Rectangle 13"/>
          <p:cNvSpPr/>
          <p:nvPr>
            <p:custDataLst>
              <p:tags r:id="rId14"/>
            </p:custDataLst>
          </p:nvPr>
        </p:nvSpPr>
        <p:spPr bwMode="auto">
          <a:xfrm>
            <a:off x="4678045"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8</a:t>
            </a:r>
            <a:endParaRPr lang="en-US" sz="2200" baseline="-25000" dirty="0">
              <a:ln>
                <a:solidFill>
                  <a:schemeClr val="bg1">
                    <a:alpha val="0"/>
                  </a:schemeClr>
                </a:solidFill>
              </a:ln>
              <a:solidFill>
                <a:srgbClr val="595959">
                  <a:alpha val="99000"/>
                </a:srgbClr>
              </a:solidFill>
            </a:endParaRPr>
          </a:p>
        </p:txBody>
      </p:sp>
      <p:sp>
        <p:nvSpPr>
          <p:cNvPr id="15" name="Rectangle 14"/>
          <p:cNvSpPr/>
          <p:nvPr>
            <p:custDataLst>
              <p:tags r:id="rId15"/>
            </p:custDataLst>
          </p:nvPr>
        </p:nvSpPr>
        <p:spPr bwMode="auto">
          <a:xfrm>
            <a:off x="730885" y="481965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9</a:t>
            </a:r>
            <a:endParaRPr lang="en-US" sz="2200" baseline="-25000" dirty="0">
              <a:ln>
                <a:solidFill>
                  <a:schemeClr val="bg1">
                    <a:alpha val="0"/>
                  </a:schemeClr>
                </a:solidFill>
              </a:ln>
              <a:solidFill>
                <a:srgbClr val="595959">
                  <a:alpha val="99000"/>
                </a:srgbClr>
              </a:solidFill>
            </a:endParaRPr>
          </a:p>
        </p:txBody>
      </p:sp>
      <p:sp>
        <p:nvSpPr>
          <p:cNvPr id="16" name="Rectangle 15"/>
          <p:cNvSpPr/>
          <p:nvPr>
            <p:custDataLst>
              <p:tags r:id="rId16"/>
            </p:custDataLst>
          </p:nvPr>
        </p:nvSpPr>
        <p:spPr bwMode="auto">
          <a:xfrm>
            <a:off x="3362325" y="481965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n</a:t>
            </a:r>
            <a:endParaRPr lang="en-US" sz="2200" baseline="-25000" dirty="0">
              <a:ln>
                <a:solidFill>
                  <a:schemeClr val="bg1">
                    <a:alpha val="0"/>
                  </a:schemeClr>
                </a:solidFill>
              </a:ln>
              <a:solidFill>
                <a:srgbClr val="595959">
                  <a:alpha val="99000"/>
                </a:srgbClr>
              </a:solidFill>
            </a:endParaRPr>
          </a:p>
        </p:txBody>
      </p:sp>
      <p:sp>
        <p:nvSpPr>
          <p:cNvPr id="18" name="Rectangle 17"/>
          <p:cNvSpPr/>
          <p:nvPr>
            <p:custDataLst>
              <p:tags r:id="rId17"/>
            </p:custDataLst>
          </p:nvPr>
        </p:nvSpPr>
        <p:spPr bwMode="auto">
          <a:xfrm>
            <a:off x="6264434"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1</a:t>
            </a:r>
          </a:p>
        </p:txBody>
      </p:sp>
      <p:sp>
        <p:nvSpPr>
          <p:cNvPr id="19" name="Rectangle 18"/>
          <p:cNvSpPr/>
          <p:nvPr>
            <p:custDataLst>
              <p:tags r:id="rId18"/>
            </p:custDataLst>
          </p:nvPr>
        </p:nvSpPr>
        <p:spPr bwMode="auto">
          <a:xfrm>
            <a:off x="7580154"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2</a:t>
            </a:r>
            <a:endParaRPr lang="en-US" sz="2200" baseline="-25000" dirty="0">
              <a:ln>
                <a:solidFill>
                  <a:schemeClr val="bg1">
                    <a:alpha val="0"/>
                  </a:schemeClr>
                </a:solidFill>
              </a:ln>
              <a:solidFill>
                <a:srgbClr val="595959">
                  <a:alpha val="99000"/>
                </a:srgbClr>
              </a:solidFill>
            </a:endParaRPr>
          </a:p>
        </p:txBody>
      </p:sp>
      <p:sp>
        <p:nvSpPr>
          <p:cNvPr id="20" name="Rectangle 19"/>
          <p:cNvSpPr/>
          <p:nvPr>
            <p:custDataLst>
              <p:tags r:id="rId19"/>
            </p:custDataLst>
          </p:nvPr>
        </p:nvSpPr>
        <p:spPr bwMode="auto">
          <a:xfrm>
            <a:off x="8895874"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3</a:t>
            </a:r>
          </a:p>
        </p:txBody>
      </p:sp>
      <p:sp>
        <p:nvSpPr>
          <p:cNvPr id="21" name="Rectangle 20"/>
          <p:cNvSpPr/>
          <p:nvPr>
            <p:custDataLst>
              <p:tags r:id="rId20"/>
            </p:custDataLst>
          </p:nvPr>
        </p:nvSpPr>
        <p:spPr bwMode="auto">
          <a:xfrm>
            <a:off x="10211594"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4</a:t>
            </a:r>
            <a:endParaRPr lang="en-US" sz="2200" baseline="-25000" dirty="0">
              <a:ln>
                <a:solidFill>
                  <a:schemeClr val="bg1">
                    <a:alpha val="0"/>
                  </a:schemeClr>
                </a:solidFill>
              </a:ln>
              <a:solidFill>
                <a:srgbClr val="595959">
                  <a:alpha val="99000"/>
                </a:srgbClr>
              </a:solidFill>
            </a:endParaRPr>
          </a:p>
        </p:txBody>
      </p:sp>
      <p:sp>
        <p:nvSpPr>
          <p:cNvPr id="22" name="Rectangle 21"/>
          <p:cNvSpPr/>
          <p:nvPr>
            <p:custDataLst>
              <p:tags r:id="rId21"/>
            </p:custDataLst>
          </p:nvPr>
        </p:nvSpPr>
        <p:spPr bwMode="auto">
          <a:xfrm>
            <a:off x="6264434" y="382222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smtClean="0">
                <a:ln>
                  <a:solidFill>
                    <a:schemeClr val="bg1">
                      <a:alpha val="0"/>
                    </a:schemeClr>
                  </a:solidFill>
                </a:ln>
                <a:solidFill>
                  <a:srgbClr val="595959">
                    <a:alpha val="99000"/>
                  </a:srgbClr>
                </a:solidFill>
              </a:rPr>
              <a:t>5</a:t>
            </a:r>
            <a:endParaRPr lang="en-US" sz="2200" baseline="-25000" dirty="0">
              <a:ln>
                <a:solidFill>
                  <a:schemeClr val="bg1">
                    <a:alpha val="0"/>
                  </a:schemeClr>
                </a:solidFill>
              </a:ln>
              <a:solidFill>
                <a:srgbClr val="595959">
                  <a:alpha val="99000"/>
                </a:srgbClr>
              </a:solidFill>
            </a:endParaRPr>
          </a:p>
        </p:txBody>
      </p:sp>
      <p:sp>
        <p:nvSpPr>
          <p:cNvPr id="23" name="Rectangle 22"/>
          <p:cNvSpPr/>
          <p:nvPr>
            <p:custDataLst>
              <p:tags r:id="rId22"/>
            </p:custDataLst>
          </p:nvPr>
        </p:nvSpPr>
        <p:spPr bwMode="auto">
          <a:xfrm>
            <a:off x="8895874" y="382222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200" dirty="0" smtClean="0">
                <a:ln>
                  <a:solidFill>
                    <a:schemeClr val="bg1">
                      <a:alpha val="0"/>
                    </a:schemeClr>
                  </a:solidFill>
                </a:ln>
                <a:solidFill>
                  <a:srgbClr val="595959">
                    <a:alpha val="99000"/>
                  </a:srgbClr>
                </a:solidFill>
              </a:rPr>
              <a:t>VM</a:t>
            </a:r>
            <a:r>
              <a:rPr lang="en-US" sz="2200" baseline="-25000" dirty="0">
                <a:ln>
                  <a:solidFill>
                    <a:schemeClr val="bg1">
                      <a:alpha val="0"/>
                    </a:schemeClr>
                  </a:solidFill>
                </a:ln>
                <a:solidFill>
                  <a:srgbClr val="595959">
                    <a:alpha val="99000"/>
                  </a:srgbClr>
                </a:solidFill>
              </a:rPr>
              <a:t>n</a:t>
            </a:r>
          </a:p>
        </p:txBody>
      </p:sp>
      <p:sp>
        <p:nvSpPr>
          <p:cNvPr id="26" name="Rectangle 25"/>
          <p:cNvSpPr/>
          <p:nvPr>
            <p:custDataLst>
              <p:tags r:id="rId23"/>
            </p:custDataLst>
          </p:nvPr>
        </p:nvSpPr>
        <p:spPr>
          <a:xfrm>
            <a:off x="2462046" y="5067651"/>
            <a:ext cx="385271" cy="400110"/>
          </a:xfrm>
          <a:prstGeom prst="rect">
            <a:avLst/>
          </a:prstGeom>
        </p:spPr>
        <p:txBody>
          <a:bodyPr wrap="square">
            <a:spAutoFit/>
          </a:bodyPr>
          <a:lstStyle/>
          <a:p>
            <a:pPr lvl="0" defTabSz="914363">
              <a:spcBef>
                <a:spcPts val="1200"/>
              </a:spcBef>
              <a:buSzPct val="80000"/>
            </a:pPr>
            <a:r>
              <a:rPr lang="en-US" sz="2000" dirty="0" smtClean="0">
                <a:ln>
                  <a:solidFill>
                    <a:schemeClr val="bg1">
                      <a:alpha val="0"/>
                    </a:schemeClr>
                  </a:solidFill>
                </a:ln>
                <a:solidFill>
                  <a:schemeClr val="bg1"/>
                </a:solidFill>
              </a:rPr>
              <a:t>…</a:t>
            </a:r>
            <a:endParaRPr lang="en-US" sz="2000" dirty="0">
              <a:ln>
                <a:solidFill>
                  <a:schemeClr val="bg1">
                    <a:alpha val="0"/>
                  </a:schemeClr>
                </a:solidFill>
              </a:ln>
              <a:solidFill>
                <a:schemeClr val="bg1"/>
              </a:solidFill>
            </a:endParaRPr>
          </a:p>
        </p:txBody>
      </p:sp>
      <p:sp>
        <p:nvSpPr>
          <p:cNvPr id="27" name="Rectangle 26"/>
          <p:cNvSpPr/>
          <p:nvPr>
            <p:custDataLst>
              <p:tags r:id="rId24"/>
            </p:custDataLst>
          </p:nvPr>
        </p:nvSpPr>
        <p:spPr>
          <a:xfrm>
            <a:off x="7995594" y="4069431"/>
            <a:ext cx="385271" cy="400110"/>
          </a:xfrm>
          <a:prstGeom prst="rect">
            <a:avLst/>
          </a:prstGeom>
        </p:spPr>
        <p:txBody>
          <a:bodyPr wrap="square">
            <a:spAutoFit/>
          </a:bodyPr>
          <a:lstStyle/>
          <a:p>
            <a:pPr lvl="0" defTabSz="914363">
              <a:spcBef>
                <a:spcPts val="1200"/>
              </a:spcBef>
              <a:buSzPct val="80000"/>
            </a:pPr>
            <a:r>
              <a:rPr lang="en-US" sz="2000" dirty="0" smtClean="0">
                <a:ln>
                  <a:solidFill>
                    <a:schemeClr val="bg1">
                      <a:alpha val="0"/>
                    </a:schemeClr>
                  </a:solidFill>
                </a:ln>
                <a:solidFill>
                  <a:schemeClr val="bg1"/>
                </a:solidFill>
              </a:rPr>
              <a:t>…</a:t>
            </a:r>
            <a:endParaRPr lang="en-US" sz="2000" dirty="0">
              <a:ln>
                <a:solidFill>
                  <a:schemeClr val="bg1">
                    <a:alpha val="0"/>
                  </a:schemeClr>
                </a:solidFill>
              </a:ln>
              <a:solidFill>
                <a:schemeClr val="bg1"/>
              </a:solidFill>
            </a:endParaRPr>
          </a:p>
        </p:txBody>
      </p:sp>
    </p:spTree>
    <p:extLst>
      <p:ext uri="{BB962C8B-B14F-4D97-AF65-F5344CB8AC3E}">
        <p14:creationId xmlns:p14="http://schemas.microsoft.com/office/powerpoint/2010/main" val="151919950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hrR8p8OhEKZuO8vSqNdD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n1zzElNDjkeyjEsJVB2p8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yVn0niqzO0CVL.dbmtMk9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rwX2jGYR7k.L1tu9oAKa4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qUBzNEPw3EqEuY0X4BP6M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ObX5acboEi0sBZxDSSW.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vnkgy4dm2E.yx8kun71He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pX8HAZTNUa1eDJnfY02L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iV_15PI.u0mcy0ksW2gI1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V4mXx5FlUmGaqsSK8VUZ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rdie26ws0..eWODsZ1HT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AyTNTu34ESOuWkvej0vt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if3gLbDsSE2CXpZywMv4I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oOAgR4FaiEKcs3rMZ6Um8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CXtoFK.IIEiJZ4GVcgmlt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Ua8ErTtd6U.xTCfbrM9Dk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rc.p_A1iE6Et2i27jMwu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uiYs8l9jk2pY6W2WFAch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IQAIKJuo2k6GRIHbLthNZ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tQjwjFT.eEefM8sBfZZ4P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DrDVOVFoe0KWi.3aarzT9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qIdGUlJ8p0GgQmQgA8eBt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VFJ3hxq5xEOPHRu64zOLa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ctymIyq_ESs26mqSFC9P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PBLNIkNuVkGyVW2bywfzQ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HFguGGyvZEausYRnUaZ_A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vfMX1k2tukqROmaxHI1TK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Qvs68KRxCUiLb0O.7lRmm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EMfafZAalUicwuQPN4bWu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1ONeUhoiekqBEzayDAR4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JM__qgpP0yABri2K6yi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2yVgRbqSykyrgB5QhE1y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4XdO9_5L0qt2uIetRGts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NNLVtoYe02f10lz0Wu67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UJ.J2to3hUaF8gJKvv5K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_9S5zw6dcUyEEC_CQiEb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bA4Ha7wD0Ka.2bqtfsn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J1.EFvKn0yN88BLzPrI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gsOSXgRYWUuG8Urmf51b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TqFClCPiUOX3eAEKdb9Y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kLQArNYiUuYywvodHNwp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UBMnsC5EkSibpt8tHO4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ywXz88RTUCJi7XGQw_hD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YmJsV9A70yWGtcl7.Npv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US_hPSJ40eZ4DFctBWi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9LDiOFjpKkSWytBgiHjcm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eOV6Y6TQ0SfGHeCdWaca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rMesjBLmkC9z0iMtTvzB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f6ic1BLhEOZRHY9vzdPV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eLN9MH8Q0C35hr5IDnaM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pWkjWIsECFSPcMYQq2Q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fBRWqKMc0idFhiSQVlKm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31uslV5RUUKFa7jI9eis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_pKIraBLyUimPGEmvin3D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SOtmRPJYDEmXuiYyKw5bD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itONjqEDgUCfmSRIp.sg2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em81md41keRrXVPIYRUQ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4w7zzrcsy0SKvIdd4Uj1Y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ZZUklck0im3O5wYm3xB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IS.fyaglUStkBo8vPVgc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5ZuYbwBhnk2mVa4KfNYqp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Pbi3D46VEa69ua1v_QYo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eW501GfLqEmiYsB8jaMsY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A4MOKUzKqUSqR3za.u4tL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V1FJqTBUEG38z8aNsUsX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aiOTkoka06k9eytrbek_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9Y4QeKAuiUGSXlYPeNoug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x3Qp9UFEuO2zpCpi6o6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_oOBIKWV0WpBQipM0WR8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NcV7BhkhE2rG7wXmQHUm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hwtAvKUpEuXNHtQ.aaak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zTds6kVNU0qwgrGXSa0rw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0gxVlCSAUUCzKxllMGUA8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HIwv8AsdE0.4FEwioXB7y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CWE0Nnn0a2QI.2ommRh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vwSh_t5Ly0W7MZOYFPhtV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yf5Dwhlio0.flO6yrYYJ7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ub9jjKE9gEuy6cd0OVcou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ea5cZaZsYEu7kahjEl4Ac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UhEfJ0OEUyV.ti2e6BkJ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BZIebz58Ik67u6Wp0FgM8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yOeavHyEKUusv9vyBALbk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jpJhWRfZ0.ByoBynT6z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fmYYOnBonUWG5PJUBbgZS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0OrS_RRAf0W1gzHf9Txdi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7VdsSUw900OQvx93pY12u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NhkkJI9fakuoEpy4Li_VR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S.RrktgfeU.rAXWto2bO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p3JJzPFUkk.0HnZbBb.LP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NeMJqU3pE2koKjuKOoo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c7YoYduL0e57GjzlP7BC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3irCAFD16E2bgFO.5DUQw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UihWfG9LU2h9mRU7HczP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bnAIRKxNc06.ceVI4it9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B5vYWA5hw0WTcBjQVF5PY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FeEVAOkUS0kAQref_pq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MbvsdDM.EuG22r.A9Vi6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CdunaklVTEu3N0NIh67Q9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00JPYyv8cUCt4BIt2DHd0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5ZdwR7pLR06.h_FwluaZr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6Ii_0WG8e0a1oH76sZjZ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VKAnNyOLkie_ea1wu_lI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xyxZVb.FZku3PuAF66zJe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056f45ac-cfcc-4b56-bbac-b1c235d1a591"/>
    <ds:schemaRef ds:uri="http://www.w3.org/XML/1998/namespace"/>
  </ds:schemaRefs>
</ds:datastoreItem>
</file>

<file path=customXml/itemProps3.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2884</TotalTime>
  <Words>3156</Words>
  <Application>Microsoft Office PowerPoint</Application>
  <PresentationFormat>自定义</PresentationFormat>
  <Paragraphs>560</Paragraphs>
  <Slides>30</Slides>
  <Notes>30</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1</vt:i4>
      </vt:variant>
      <vt:variant>
        <vt:lpstr>幻灯片标题</vt:lpstr>
      </vt:variant>
      <vt:variant>
        <vt:i4>30</vt:i4>
      </vt:variant>
    </vt:vector>
  </HeadingPairs>
  <TitlesOfParts>
    <vt:vector size="42" baseType="lpstr">
      <vt:lpstr>Wingdings 3</vt:lpstr>
      <vt:lpstr>Segoe UI</vt:lpstr>
      <vt:lpstr>Segoe UI Light</vt:lpstr>
      <vt:lpstr>Segoe Light</vt:lpstr>
      <vt:lpstr>Consolas</vt:lpstr>
      <vt:lpstr>Wingdings</vt:lpstr>
      <vt:lpstr>Arial</vt:lpstr>
      <vt:lpstr>MS1444_Windows Azure Template 16x9_r08a</vt:lpstr>
      <vt:lpstr>White with Consolas font for code slides</vt:lpstr>
      <vt:lpstr>Windows_Azure_DevCamp_16x9_Template - FINAL2</vt:lpstr>
      <vt:lpstr>Accent Color Transition Slides</vt:lpstr>
      <vt:lpstr>think-cell Slide</vt:lpstr>
      <vt:lpstr>Cloud Services and  Service Bus Queue</vt:lpstr>
      <vt:lpstr>Agenda</vt:lpstr>
      <vt:lpstr>PowerPoint 演示文稿</vt:lpstr>
      <vt:lpstr>PowerPoint 演示文稿</vt:lpstr>
      <vt:lpstr>What is a Cloud Service?</vt:lpstr>
      <vt:lpstr>PowerPoint 演示文稿</vt:lpstr>
      <vt:lpstr>What Can It Run?</vt:lpstr>
      <vt:lpstr>Roles and Instances</vt:lpstr>
      <vt:lpstr>Roles and Instances Example Hosted Service configuration with a single web role and a single worker role</vt:lpstr>
      <vt:lpstr>Cloud Service Samples</vt:lpstr>
      <vt:lpstr>Fault Domains</vt:lpstr>
      <vt:lpstr>Upgrade Domains</vt:lpstr>
      <vt:lpstr>Roles and Instances Example role with nine virtual machines distributed across three fault domains</vt:lpstr>
      <vt:lpstr>Windows Azure SDKs and Tools</vt:lpstr>
      <vt:lpstr>Windows Azure for .Net Developers</vt:lpstr>
      <vt:lpstr>Role Programming Model</vt:lpstr>
      <vt:lpstr>Role Lifecycle</vt:lpstr>
      <vt:lpstr>Worker Role Patterns</vt:lpstr>
      <vt:lpstr>Web Role</vt:lpstr>
      <vt:lpstr>Configuration Values</vt:lpstr>
      <vt:lpstr>Upgrading Your Application</vt:lpstr>
      <vt:lpstr>VIP Swap</vt:lpstr>
      <vt:lpstr>Windows Azure Diagnostics</vt:lpstr>
      <vt:lpstr>Diagnostic Data Locations</vt:lpstr>
      <vt:lpstr>PowerPoint 演示文稿</vt:lpstr>
      <vt:lpstr>The High Scale Application Archetype Windows Azure provides a ‘pay-as-you-go’ scale out application platform</vt:lpstr>
      <vt:lpstr>PowerPoint 演示文稿</vt:lpstr>
      <vt:lpstr>PowerPoint 演示文稿</vt:lpstr>
      <vt:lpstr>Cloud Services and SB Queue Basics</vt:lpstr>
      <vt:lpstr>PowerPoint 演示文稿</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Junsheng Hao</cp:lastModifiedBy>
  <cp:revision>249</cp:revision>
  <cp:lastPrinted>2011-10-11T14:25:22Z</cp:lastPrinted>
  <dcterms:created xsi:type="dcterms:W3CDTF">2011-03-29T16:07:22Z</dcterms:created>
  <dcterms:modified xsi:type="dcterms:W3CDTF">2013-11-19T05:11:02Z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